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5" r:id="rId3"/>
    <p:sldId id="271" r:id="rId4"/>
    <p:sldId id="263" r:id="rId5"/>
    <p:sldId id="266" r:id="rId6"/>
    <p:sldId id="267" r:id="rId7"/>
    <p:sldId id="262" r:id="rId8"/>
    <p:sldId id="270" r:id="rId9"/>
    <p:sldId id="258" r:id="rId10"/>
    <p:sldId id="259" r:id="rId11"/>
    <p:sldId id="260" r:id="rId12"/>
    <p:sldId id="274" r:id="rId13"/>
    <p:sldId id="275" r:id="rId14"/>
    <p:sldId id="276" r:id="rId15"/>
    <p:sldId id="269"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CFF"/>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4" autoAdjust="0"/>
  </p:normalViewPr>
  <p:slideViewPr>
    <p:cSldViewPr>
      <p:cViewPr varScale="1">
        <p:scale>
          <a:sx n="97" d="100"/>
          <a:sy n="97"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FD3142-D71B-49FD-BD7B-7A63D306611C}" type="datetimeFigureOut">
              <a:rPr lang="en-GB" smtClean="0"/>
              <a:pPr/>
              <a:t>27/08/2011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BEE2A-DAE7-4B6E-8624-59A912EE2C6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3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17CF18D-16D9-49E4-B0B1-436426420B2E}" type="slidenum">
              <a:rPr lang="en-GB" sz="1200"/>
              <a:pPr algn="r"/>
              <a:t>13</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7388EBF-C3D3-4BC7-AFD9-6918370AEA77}" type="datetimeFigureOut">
              <a:rPr lang="en-US"/>
              <a:pPr>
                <a:defRPr/>
              </a:pPr>
              <a:t>8/27/2011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C1174D-97C1-46B1-9E46-A625A17F0CC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AD46F53-C959-4C3D-B875-482F2D5BED63}" type="datetimeFigureOut">
              <a:rPr lang="en-US"/>
              <a:pPr>
                <a:defRPr/>
              </a:pPr>
              <a:t>8/27/2011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BDB341-2A42-4CBC-A2DD-92D0B1B0B3C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1636BEE-5C89-4E14-B731-70AE2100C993}" type="datetimeFigureOut">
              <a:rPr lang="en-US"/>
              <a:pPr>
                <a:defRPr/>
              </a:pPr>
              <a:t>8/27/2011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DDC51AD-47D9-4C88-A2B5-8E92C6EF318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D37A9DB-6814-47B5-9C88-61DAEA7AADDC}" type="datetimeFigureOut">
              <a:rPr lang="en-US"/>
              <a:pPr>
                <a:defRPr/>
              </a:pPr>
              <a:t>8/27/2011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B910BF-8DF0-4831-8E1C-39D08652996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345A99-0C09-40EA-83DA-CA855DF54D27}" type="datetimeFigureOut">
              <a:rPr lang="en-US"/>
              <a:pPr>
                <a:defRPr/>
              </a:pPr>
              <a:t>8/27/2011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B00FA2E-D522-4BF7-B8B9-927AD8A2E89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0ABAC1-4DA3-4FC3-AD3A-13A7F7B9F040}" type="datetimeFigureOut">
              <a:rPr lang="en-US"/>
              <a:pPr>
                <a:defRPr/>
              </a:pPr>
              <a:t>8/27/2011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072B045-A3A3-4155-A9AC-90E9833A90C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4EAD613-EA10-4C99-8106-73E6C34FCBEA}" type="datetimeFigureOut">
              <a:rPr lang="en-US"/>
              <a:pPr>
                <a:defRPr/>
              </a:pPr>
              <a:t>8/27/2011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1238D11-7F9A-439C-9894-420CC8213A6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BBB1B09-3E6E-4FDB-914B-11A77D7DFD47}" type="datetimeFigureOut">
              <a:rPr lang="en-US"/>
              <a:pPr>
                <a:defRPr/>
              </a:pPr>
              <a:t>8/27/2011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573FBC9-7699-454B-9441-4C9F7D718E3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005D8D-18B3-48F4-B36F-C3C124A31E3F}" type="datetimeFigureOut">
              <a:rPr lang="en-US"/>
              <a:pPr>
                <a:defRPr/>
              </a:pPr>
              <a:t>8/27/2011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336624E-E153-409E-8657-4C762231698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000539-8871-4E22-A763-DE5E17D033F8}" type="datetimeFigureOut">
              <a:rPr lang="en-US"/>
              <a:pPr>
                <a:defRPr/>
              </a:pPr>
              <a:t>8/27/2011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9EC8056-2DB2-4156-A5C6-24DC8E6492E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B1FAF9-113D-4C7C-837E-C9208823573B}" type="datetimeFigureOut">
              <a:rPr lang="en-US"/>
              <a:pPr>
                <a:defRPr/>
              </a:pPr>
              <a:t>8/27/2011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4E5213-F07D-482A-8F69-970110DACBD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CEAE388-6018-46CA-977F-7702D344ECDD}" type="datetimeFigureOut">
              <a:rPr lang="en-US"/>
              <a:pPr>
                <a:defRPr/>
              </a:pPr>
              <a:t>8/27/2011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42FF11F-3312-49E5-A924-E2B2CAEF825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http://noircafe.files.wordpress.com/2009/01/hundertwasser-friedensreich-blobs-grow-in-beloved-gardens-1975-97005521.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http://i216.photobucket.com/albums/cc56/laisymalaise/gustav_klimt_lebensbaum.jpg" TargetMode="External"/><Relationship Id="rId7"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http://www.gaudidesigner.com/data/file/301.jpg"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3j9wquq7zR8&amp;NR=1"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www.youtube.com/watch?v=lu2r8RGveFg&amp;feature=relat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http://noircafe.files.wordpress.com/2009/01/hundertwasser-friedensreich-blobs-grow-in-beloved-gardens-1975-97005521.jp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50"/>
            <a:ext cx="3357563" cy="2786063"/>
          </a:xfrm>
        </p:spPr>
        <p:txBody>
          <a:bodyPr rtlCol="0">
            <a:noAutofit/>
          </a:bodyPr>
          <a:lstStyle/>
          <a:p>
            <a:pPr eaLnBrk="1" fontAlgn="auto" hangingPunct="1">
              <a:spcAft>
                <a:spcPts val="0"/>
              </a:spcAft>
              <a:defRPr/>
            </a:pPr>
            <a:r>
              <a:rPr lang="en-GB" sz="5400" b="1" dirty="0" smtClean="0">
                <a:solidFill>
                  <a:schemeClr val="accent2">
                    <a:lumMod val="75000"/>
                  </a:schemeClr>
                </a:solidFill>
                <a:latin typeface="Curlz MT" pitchFamily="82" charset="0"/>
              </a:rPr>
              <a:t>Critical  Study on Artist</a:t>
            </a:r>
            <a:endParaRPr lang="en-GB" sz="5400" b="1" dirty="0">
              <a:solidFill>
                <a:schemeClr val="accent2">
                  <a:lumMod val="75000"/>
                </a:schemeClr>
              </a:solidFill>
              <a:latin typeface="Curlz MT" pitchFamily="82" charset="0"/>
            </a:endParaRPr>
          </a:p>
        </p:txBody>
      </p:sp>
      <p:pic>
        <p:nvPicPr>
          <p:cNvPr id="4"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3000375" y="896938"/>
            <a:ext cx="6143625" cy="59610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625" y="0"/>
            <a:ext cx="8229600" cy="1143000"/>
          </a:xfrm>
        </p:spPr>
        <p:txBody>
          <a:bodyPr/>
          <a:lstStyle/>
          <a:p>
            <a:pPr eaLnBrk="1" hangingPunct="1"/>
            <a:r>
              <a:rPr lang="en-GB" b="1" smtClean="0">
                <a:solidFill>
                  <a:srgbClr val="FF0000"/>
                </a:solidFill>
              </a:rPr>
              <a:t>2) Form</a:t>
            </a:r>
            <a:r>
              <a:rPr lang="en-GB" smtClean="0">
                <a:solidFill>
                  <a:srgbClr val="FF0000"/>
                </a:solidFill>
              </a:rPr>
              <a:t/>
            </a:r>
            <a:br>
              <a:rPr lang="en-GB" smtClean="0">
                <a:solidFill>
                  <a:srgbClr val="FF0000"/>
                </a:solidFill>
              </a:rPr>
            </a:br>
            <a:r>
              <a:rPr lang="en-GB" sz="2400" i="1" smtClean="0"/>
              <a:t>Description of art work</a:t>
            </a:r>
          </a:p>
        </p:txBody>
      </p:sp>
      <p:sp>
        <p:nvSpPr>
          <p:cNvPr id="6147" name="Rectangle 3"/>
          <p:cNvSpPr>
            <a:spLocks noGrp="1" noChangeArrowheads="1"/>
          </p:cNvSpPr>
          <p:nvPr>
            <p:ph type="body" sz="half" idx="1"/>
          </p:nvPr>
        </p:nvSpPr>
        <p:spPr>
          <a:xfrm>
            <a:off x="0" y="1071563"/>
            <a:ext cx="9144000" cy="5000625"/>
          </a:xfrm>
        </p:spPr>
        <p:txBody>
          <a:bodyPr rtlCol="0">
            <a:normAutofit fontScale="85000" lnSpcReduction="20000"/>
          </a:bodyPr>
          <a:lstStyle/>
          <a:p>
            <a:pPr algn="ctr" eaLnBrk="1" fontAlgn="auto" hangingPunct="1">
              <a:spcAft>
                <a:spcPts val="0"/>
              </a:spcAft>
              <a:buNone/>
              <a:defRPr/>
            </a:pPr>
            <a:r>
              <a:rPr lang="en-GB" sz="3300" b="1" dirty="0" smtClean="0">
                <a:solidFill>
                  <a:srgbClr val="00B050"/>
                </a:solidFill>
              </a:rPr>
              <a:t>5) What is in the foreground?</a:t>
            </a:r>
          </a:p>
          <a:p>
            <a:pPr lvl="2" algn="ctr" eaLnBrk="1" fontAlgn="auto" hangingPunct="1">
              <a:spcAft>
                <a:spcPts val="0"/>
              </a:spcAft>
              <a:buNone/>
              <a:defRPr/>
            </a:pPr>
            <a:endParaRPr lang="en-GB" b="1" dirty="0" smtClean="0">
              <a:solidFill>
                <a:srgbClr val="FF0000"/>
              </a:solidFill>
            </a:endParaRPr>
          </a:p>
          <a:p>
            <a:pPr algn="ctr" eaLnBrk="1" fontAlgn="auto" hangingPunct="1">
              <a:spcAft>
                <a:spcPts val="0"/>
              </a:spcAft>
              <a:buNone/>
              <a:defRPr/>
            </a:pPr>
            <a:r>
              <a:rPr lang="en-GB" sz="3300" b="1" dirty="0" smtClean="0">
                <a:solidFill>
                  <a:srgbClr val="FF0000"/>
                </a:solidFill>
              </a:rPr>
              <a:t>6) What is in the background?</a:t>
            </a:r>
          </a:p>
          <a:p>
            <a:pPr lvl="2" algn="ctr" eaLnBrk="1" fontAlgn="auto" hangingPunct="1">
              <a:spcAft>
                <a:spcPts val="0"/>
              </a:spcAft>
              <a:buFont typeface="Arial" pitchFamily="34" charset="0"/>
              <a:buChar char="•"/>
              <a:defRPr/>
            </a:pPr>
            <a:endParaRPr lang="en-GB" b="1" dirty="0" smtClean="0">
              <a:solidFill>
                <a:srgbClr val="FF0000"/>
              </a:solidFill>
            </a:endParaRPr>
          </a:p>
          <a:p>
            <a:pPr algn="ctr" eaLnBrk="1" fontAlgn="auto" hangingPunct="1">
              <a:spcAft>
                <a:spcPts val="0"/>
              </a:spcAft>
              <a:buNone/>
              <a:defRPr/>
            </a:pPr>
            <a:r>
              <a:rPr lang="en-GB" sz="3300" b="1" dirty="0" smtClean="0">
                <a:solidFill>
                  <a:srgbClr val="00B050"/>
                </a:solidFill>
              </a:rPr>
              <a:t>7) a)What shapes and lines are used? </a:t>
            </a:r>
          </a:p>
          <a:p>
            <a:pPr algn="ctr" eaLnBrk="1" fontAlgn="auto" hangingPunct="1">
              <a:spcAft>
                <a:spcPts val="0"/>
              </a:spcAft>
              <a:buNone/>
              <a:defRPr/>
            </a:pPr>
            <a:r>
              <a:rPr lang="en-GB" sz="3300" b="1" dirty="0" smtClean="0">
                <a:solidFill>
                  <a:srgbClr val="FF0000"/>
                </a:solidFill>
              </a:rPr>
              <a:t>b) Why does the artist like these shapes and lines?</a:t>
            </a:r>
          </a:p>
          <a:p>
            <a:pPr lvl="2" algn="ctr" eaLnBrk="1" fontAlgn="auto" hangingPunct="1">
              <a:spcAft>
                <a:spcPts val="0"/>
              </a:spcAft>
              <a:buFont typeface="Arial" pitchFamily="34" charset="0"/>
              <a:buNone/>
              <a:defRPr/>
            </a:pPr>
            <a:endParaRPr lang="en-GB" b="1" dirty="0" smtClean="0">
              <a:solidFill>
                <a:srgbClr val="FF0000"/>
              </a:solidFill>
            </a:endParaRPr>
          </a:p>
          <a:p>
            <a:pPr lvl="2" algn="ctr" eaLnBrk="1" fontAlgn="auto" hangingPunct="1">
              <a:spcAft>
                <a:spcPts val="0"/>
              </a:spcAft>
              <a:buFont typeface="Arial" pitchFamily="34" charset="0"/>
              <a:buChar char="•"/>
              <a:defRPr/>
            </a:pPr>
            <a:endParaRPr lang="en-GB" sz="900" b="1" dirty="0" smtClean="0">
              <a:solidFill>
                <a:srgbClr val="FF0000"/>
              </a:solidFill>
            </a:endParaRPr>
          </a:p>
          <a:p>
            <a:pPr algn="ctr" eaLnBrk="1" fontAlgn="auto" hangingPunct="1">
              <a:spcAft>
                <a:spcPts val="0"/>
              </a:spcAft>
              <a:buNone/>
              <a:defRPr/>
            </a:pPr>
            <a:r>
              <a:rPr lang="en-GB" sz="3300" b="1" dirty="0" smtClean="0">
                <a:solidFill>
                  <a:srgbClr val="00B050"/>
                </a:solidFill>
              </a:rPr>
              <a:t>8) Describe how size is used in the image?</a:t>
            </a:r>
          </a:p>
          <a:p>
            <a:pPr marL="1166813" lvl="2" indent="-342900" algn="ctr" eaLnBrk="1" fontAlgn="auto" hangingPunct="1">
              <a:spcAft>
                <a:spcPts val="0"/>
              </a:spcAft>
              <a:buFont typeface="Arial" pitchFamily="34" charset="0"/>
              <a:buChar char="•"/>
              <a:defRPr/>
            </a:pPr>
            <a:endParaRPr lang="en-GB" b="1" dirty="0" smtClean="0">
              <a:solidFill>
                <a:srgbClr val="FF0000"/>
              </a:solidFill>
            </a:endParaRPr>
          </a:p>
          <a:p>
            <a:pPr marL="1166813" lvl="2" indent="-342900" algn="ctr" eaLnBrk="1" fontAlgn="auto" hangingPunct="1">
              <a:spcAft>
                <a:spcPts val="0"/>
              </a:spcAft>
              <a:buNone/>
              <a:defRPr/>
            </a:pPr>
            <a:r>
              <a:rPr lang="en-GB" sz="3300" b="1" dirty="0" smtClean="0">
                <a:solidFill>
                  <a:srgbClr val="FF0000"/>
                </a:solidFill>
              </a:rPr>
              <a:t>9) Describe how pattern has been created in the image?</a:t>
            </a:r>
          </a:p>
          <a:p>
            <a:pPr marL="1166813" lvl="2" indent="-342900" algn="ctr" eaLnBrk="1" fontAlgn="auto" hangingPunct="1">
              <a:spcAft>
                <a:spcPts val="0"/>
              </a:spcAft>
              <a:buFont typeface="Arial" pitchFamily="34" charset="0"/>
              <a:buChar char="•"/>
              <a:defRPr/>
            </a:pPr>
            <a:endParaRPr lang="en-GB" sz="900" b="1" dirty="0" smtClean="0"/>
          </a:p>
          <a:p>
            <a:pPr lvl="2" algn="ctr" eaLnBrk="1" fontAlgn="auto" hangingPunct="1">
              <a:spcAft>
                <a:spcPts val="0"/>
              </a:spcAft>
              <a:buFont typeface="Arial" pitchFamily="34" charset="0"/>
              <a:buChar char="•"/>
              <a:defRPr/>
            </a:pPr>
            <a:endParaRPr lang="en-GB" sz="900" b="1" dirty="0" smtClean="0">
              <a:solidFill>
                <a:srgbClr val="6600FF"/>
              </a:solidFill>
            </a:endParaRPr>
          </a:p>
          <a:p>
            <a:pPr lvl="2" eaLnBrk="1" fontAlgn="auto" hangingPunct="1">
              <a:spcAft>
                <a:spcPts val="0"/>
              </a:spcAft>
              <a:buFont typeface="Arial" pitchFamily="34" charset="0"/>
              <a:buChar char="•"/>
              <a:defRPr/>
            </a:pPr>
            <a:endParaRPr lang="en-GB" sz="900" dirty="0" smtClean="0">
              <a:solidFill>
                <a:srgbClr val="6600FF"/>
              </a:solidFill>
            </a:endParaRPr>
          </a:p>
          <a:p>
            <a:pPr algn="ctr" eaLnBrk="1" fontAlgn="auto" hangingPunct="1">
              <a:spcAft>
                <a:spcPts val="0"/>
              </a:spcAft>
              <a:buFontTx/>
              <a:buNone/>
              <a:defRPr/>
            </a:pPr>
            <a:endParaRPr lang="en-GB" sz="2000" dirty="0" smtClean="0">
              <a:solidFill>
                <a:srgbClr val="6600FF"/>
              </a:solidFill>
            </a:endParaRPr>
          </a:p>
          <a:p>
            <a:pPr algn="ctr" eaLnBrk="1" fontAlgn="auto" hangingPunct="1">
              <a:spcAft>
                <a:spcPts val="0"/>
              </a:spcAft>
              <a:buFontTx/>
              <a:buNone/>
              <a:defRPr/>
            </a:pPr>
            <a:r>
              <a:rPr lang="en-GB" sz="2000" dirty="0" smtClean="0">
                <a:solidFill>
                  <a:srgbClr val="6600FF"/>
                </a:solidFill>
              </a:rPr>
              <a:t> </a:t>
            </a:r>
          </a:p>
        </p:txBody>
      </p:sp>
      <p:pic>
        <p:nvPicPr>
          <p:cNvPr id="22531"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0" y="5056188"/>
            <a:ext cx="1857375" cy="1801812"/>
          </a:xfrm>
          <a:prstGeom prst="rect">
            <a:avLst/>
          </a:prstGeom>
          <a:noFill/>
          <a:ln w="9525">
            <a:noFill/>
            <a:miter lim="800000"/>
            <a:headEnd/>
            <a:tailEnd/>
          </a:ln>
        </p:spPr>
      </p:pic>
      <p:pic>
        <p:nvPicPr>
          <p:cNvPr id="22532"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7358063" y="5126038"/>
            <a:ext cx="1785937" cy="1731962"/>
          </a:xfrm>
          <a:prstGeom prst="rect">
            <a:avLst/>
          </a:prstGeom>
          <a:noFill/>
          <a:ln w="9525">
            <a:noFill/>
            <a:miter lim="800000"/>
            <a:headEnd/>
            <a:tailEnd/>
          </a:ln>
        </p:spPr>
      </p:pic>
      <p:pic>
        <p:nvPicPr>
          <p:cNvPr id="22533" name="Picture 4" descr="NZ Flag Design by Hudertwasser"/>
          <p:cNvPicPr>
            <a:picLocks noChangeAspect="1" noChangeArrowheads="1"/>
          </p:cNvPicPr>
          <p:nvPr/>
        </p:nvPicPr>
        <p:blipFill>
          <a:blip r:embed="rId4" cstate="print"/>
          <a:srcRect/>
          <a:stretch>
            <a:fillRect/>
          </a:stretch>
        </p:blipFill>
        <p:spPr bwMode="auto">
          <a:xfrm>
            <a:off x="0" y="0"/>
            <a:ext cx="1928813" cy="995363"/>
          </a:xfrm>
          <a:prstGeom prst="rect">
            <a:avLst/>
          </a:prstGeom>
          <a:noFill/>
          <a:ln w="9525">
            <a:noFill/>
            <a:miter lim="800000"/>
            <a:headEnd/>
            <a:tailEnd/>
          </a:ln>
        </p:spPr>
      </p:pic>
      <p:pic>
        <p:nvPicPr>
          <p:cNvPr id="22534" name="Picture 4" descr="NZ Flag Design by Hudertwasser"/>
          <p:cNvPicPr>
            <a:picLocks noChangeAspect="1" noChangeArrowheads="1"/>
          </p:cNvPicPr>
          <p:nvPr/>
        </p:nvPicPr>
        <p:blipFill>
          <a:blip r:embed="rId5" cstate="print"/>
          <a:srcRect/>
          <a:stretch>
            <a:fillRect/>
          </a:stretch>
        </p:blipFill>
        <p:spPr bwMode="auto">
          <a:xfrm>
            <a:off x="7215188" y="0"/>
            <a:ext cx="1928812" cy="9953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7">
                                            <p:txEl>
                                              <p:pRg st="15" end="15"/>
                                            </p:txEl>
                                          </p:spTgt>
                                        </p:tgtEl>
                                        <p:attrNameLst>
                                          <p:attrName>style.visibility</p:attrName>
                                        </p:attrNameLst>
                                      </p:cBhvr>
                                      <p:to>
                                        <p:strVal val="visible"/>
                                      </p:to>
                                    </p:set>
                                    <p:anim calcmode="lin" valueType="num">
                                      <p:cBhvr additive="base">
                                        <p:cTn id="7" dur="500" fill="hold"/>
                                        <p:tgtEl>
                                          <p:spTgt spid="6147">
                                            <p:txEl>
                                              <p:pRg st="15"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500" fill="hold"/>
                                        <p:tgtEl>
                                          <p:spTgt spid="6146"/>
                                        </p:tgtEl>
                                        <p:attrNameLst>
                                          <p:attrName>ppt_w</p:attrName>
                                        </p:attrNameLst>
                                      </p:cBhvr>
                                      <p:tavLst>
                                        <p:tav tm="0">
                                          <p:val>
                                            <p:fltVal val="0"/>
                                          </p:val>
                                        </p:tav>
                                        <p:tav tm="100000">
                                          <p:val>
                                            <p:strVal val="#ppt_w"/>
                                          </p:val>
                                        </p:tav>
                                      </p:tavLst>
                                    </p:anim>
                                    <p:anim calcmode="lin" valueType="num">
                                      <p:cBhvr>
                                        <p:cTn id="14"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0" end="0"/>
                                            </p:txEl>
                                          </p:spTgt>
                                        </p:tgtEl>
                                        <p:attrNameLst>
                                          <p:attrName>style.visibility</p:attrName>
                                        </p:attrNameLst>
                                      </p:cBhvr>
                                      <p:to>
                                        <p:strVal val="visible"/>
                                      </p:to>
                                    </p:set>
                                    <p:anim calcmode="lin" valueType="num">
                                      <p:cBhvr additive="base">
                                        <p:cTn id="19"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 calcmode="lin" valueType="num">
                                      <p:cBhvr additive="base">
                                        <p:cTn id="43"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47">
                                            <p:txEl>
                                              <p:pRg st="10" end="10"/>
                                            </p:txEl>
                                          </p:spTgt>
                                        </p:tgtEl>
                                        <p:attrNameLst>
                                          <p:attrName>style.visibility</p:attrName>
                                        </p:attrNameLst>
                                      </p:cBhvr>
                                      <p:to>
                                        <p:strVal val="visible"/>
                                      </p:to>
                                    </p:set>
                                    <p:anim calcmode="lin" valueType="num">
                                      <p:cBhvr additive="base">
                                        <p:cTn id="49"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4213" y="260350"/>
            <a:ext cx="7488237" cy="6597650"/>
          </a:xfrm>
        </p:spPr>
        <p:txBody>
          <a:bodyPr rtlCol="0">
            <a:normAutofit/>
          </a:bodyPr>
          <a:lstStyle/>
          <a:p>
            <a:pPr eaLnBrk="1" fontAlgn="auto" hangingPunct="1">
              <a:spcAft>
                <a:spcPts val="0"/>
              </a:spcAft>
              <a:buFont typeface="Arial" pitchFamily="34" charset="0"/>
              <a:buNone/>
              <a:defRPr/>
            </a:pPr>
            <a:endParaRPr lang="en-GB" sz="2000" dirty="0" smtClean="0"/>
          </a:p>
          <a:p>
            <a:pPr eaLnBrk="1" fontAlgn="auto" hangingPunct="1">
              <a:spcAft>
                <a:spcPts val="0"/>
              </a:spcAft>
              <a:buFont typeface="Arial" pitchFamily="34" charset="0"/>
              <a:buNone/>
              <a:defRPr/>
            </a:pPr>
            <a:r>
              <a:rPr lang="en-GB" sz="4400" b="1" dirty="0" smtClean="0">
                <a:solidFill>
                  <a:srgbClr val="FF0000"/>
                </a:solidFill>
              </a:rPr>
              <a:t>3) Process</a:t>
            </a:r>
          </a:p>
          <a:p>
            <a:pPr eaLnBrk="1" fontAlgn="auto" hangingPunct="1">
              <a:spcAft>
                <a:spcPts val="0"/>
              </a:spcAft>
              <a:buFont typeface="Arial" pitchFamily="34" charset="0"/>
              <a:buNone/>
              <a:defRPr/>
            </a:pPr>
            <a:r>
              <a:rPr lang="en-GB" sz="2000" i="1" dirty="0" smtClean="0"/>
              <a:t>The medium and techniques </a:t>
            </a:r>
          </a:p>
          <a:p>
            <a:pPr eaLnBrk="1" fontAlgn="auto" hangingPunct="1">
              <a:spcAft>
                <a:spcPts val="0"/>
              </a:spcAft>
              <a:buFont typeface="Arial" pitchFamily="34" charset="0"/>
              <a:buNone/>
              <a:defRPr/>
            </a:pPr>
            <a:r>
              <a:rPr lang="en-GB" sz="2000" i="1" dirty="0" smtClean="0"/>
              <a:t>used by the artist</a:t>
            </a:r>
          </a:p>
          <a:p>
            <a:pPr eaLnBrk="1" fontAlgn="auto" hangingPunct="1">
              <a:spcAft>
                <a:spcPts val="0"/>
              </a:spcAft>
              <a:buFont typeface="Arial" pitchFamily="34" charset="0"/>
              <a:buNone/>
              <a:defRPr/>
            </a:pPr>
            <a:endParaRPr lang="en-GB" sz="2000" b="1" i="1" dirty="0" smtClean="0">
              <a:solidFill>
                <a:srgbClr val="00B050"/>
              </a:solidFill>
            </a:endParaRPr>
          </a:p>
          <a:p>
            <a:pPr eaLnBrk="1" fontAlgn="auto" hangingPunct="1">
              <a:spcAft>
                <a:spcPts val="0"/>
              </a:spcAft>
              <a:defRPr/>
            </a:pPr>
            <a:r>
              <a:rPr lang="en-GB" sz="2800" b="1" dirty="0" smtClean="0">
                <a:solidFill>
                  <a:srgbClr val="00B050"/>
                </a:solidFill>
              </a:rPr>
              <a:t>10) What medium has the artist used?</a:t>
            </a:r>
          </a:p>
          <a:p>
            <a:pPr lvl="2" eaLnBrk="1" fontAlgn="auto" hangingPunct="1">
              <a:spcAft>
                <a:spcPts val="0"/>
              </a:spcAft>
              <a:buFontTx/>
              <a:buChar char="•"/>
              <a:defRPr/>
            </a:pPr>
            <a:endParaRPr lang="en-GB" sz="900" b="1" dirty="0" smtClean="0">
              <a:solidFill>
                <a:srgbClr val="00B050"/>
              </a:solidFill>
            </a:endParaRPr>
          </a:p>
          <a:p>
            <a:pPr eaLnBrk="1" fontAlgn="auto" hangingPunct="1">
              <a:spcAft>
                <a:spcPts val="0"/>
              </a:spcAft>
              <a:defRPr/>
            </a:pPr>
            <a:r>
              <a:rPr lang="en-GB" sz="2800" b="1" dirty="0" smtClean="0">
                <a:solidFill>
                  <a:srgbClr val="FF0000"/>
                </a:solidFill>
              </a:rPr>
              <a:t>11) Can you see any brush marks?</a:t>
            </a:r>
          </a:p>
          <a:p>
            <a:pPr lvl="2" eaLnBrk="1" fontAlgn="auto" hangingPunct="1">
              <a:spcAft>
                <a:spcPts val="0"/>
              </a:spcAft>
              <a:buFontTx/>
              <a:buChar char="•"/>
              <a:defRPr/>
            </a:pPr>
            <a:endParaRPr lang="en-GB" sz="900" b="1" dirty="0" smtClean="0">
              <a:solidFill>
                <a:srgbClr val="00B050"/>
              </a:solidFill>
            </a:endParaRPr>
          </a:p>
          <a:p>
            <a:pPr eaLnBrk="1" fontAlgn="auto" hangingPunct="1">
              <a:spcAft>
                <a:spcPts val="0"/>
              </a:spcAft>
              <a:defRPr/>
            </a:pPr>
            <a:r>
              <a:rPr lang="en-GB" sz="2800" b="1" dirty="0" smtClean="0">
                <a:solidFill>
                  <a:srgbClr val="00B050"/>
                </a:solidFill>
              </a:rPr>
              <a:t>12) a)What colours has the artist </a:t>
            </a:r>
            <a:r>
              <a:rPr lang="en-GB" sz="2800" b="1" dirty="0" smtClean="0">
                <a:solidFill>
                  <a:srgbClr val="00B050"/>
                </a:solidFill>
              </a:rPr>
              <a:t>used?</a:t>
            </a:r>
            <a:endParaRPr lang="en-GB" sz="1700" b="1" dirty="0" smtClean="0">
              <a:solidFill>
                <a:srgbClr val="00B050"/>
              </a:solidFill>
            </a:endParaRPr>
          </a:p>
          <a:p>
            <a:pPr eaLnBrk="1" fontAlgn="auto" hangingPunct="1">
              <a:spcAft>
                <a:spcPts val="0"/>
              </a:spcAft>
              <a:defRPr/>
            </a:pPr>
            <a:r>
              <a:rPr lang="en-GB" sz="2800" b="1" dirty="0" smtClean="0">
                <a:solidFill>
                  <a:srgbClr val="FF0000"/>
                </a:solidFill>
              </a:rPr>
              <a:t>b) Are these colours primary, secondary, harmonious or complimentary?</a:t>
            </a:r>
          </a:p>
          <a:p>
            <a:pPr eaLnBrk="1" fontAlgn="auto" hangingPunct="1">
              <a:spcAft>
                <a:spcPts val="0"/>
              </a:spcAft>
              <a:defRPr/>
            </a:pPr>
            <a:endParaRPr lang="en-GB" sz="2800" b="1" dirty="0" smtClean="0">
              <a:solidFill>
                <a:srgbClr val="00B050"/>
              </a:solidFill>
            </a:endParaRPr>
          </a:p>
          <a:p>
            <a:pPr eaLnBrk="1" fontAlgn="auto" hangingPunct="1">
              <a:spcAft>
                <a:spcPts val="0"/>
              </a:spcAft>
              <a:defRPr/>
            </a:pPr>
            <a:r>
              <a:rPr lang="en-GB" sz="2800" b="1" dirty="0" smtClean="0">
                <a:solidFill>
                  <a:srgbClr val="00B050"/>
                </a:solidFill>
              </a:rPr>
              <a:t>13) Why do you think the artist chose these colours in this picture?</a:t>
            </a:r>
          </a:p>
          <a:p>
            <a:pPr eaLnBrk="1" fontAlgn="auto" hangingPunct="1">
              <a:spcAft>
                <a:spcPts val="0"/>
              </a:spcAft>
              <a:defRPr/>
            </a:pPr>
            <a:endParaRPr lang="en-GB" sz="2800" b="1" dirty="0" smtClean="0">
              <a:solidFill>
                <a:schemeClr val="tx1"/>
              </a:solidFill>
            </a:endParaRPr>
          </a:p>
        </p:txBody>
      </p:sp>
      <p:sp>
        <p:nvSpPr>
          <p:cNvPr id="23554" name="Rectangle 4"/>
          <p:cNvSpPr>
            <a:spLocks noChangeArrowheads="1"/>
          </p:cNvSpPr>
          <p:nvPr/>
        </p:nvSpPr>
        <p:spPr bwMode="auto">
          <a:xfrm>
            <a:off x="250825" y="188913"/>
            <a:ext cx="8229600" cy="4310062"/>
          </a:xfrm>
          <a:prstGeom prst="rect">
            <a:avLst/>
          </a:prstGeom>
          <a:noFill/>
          <a:ln w="9525">
            <a:noFill/>
            <a:miter lim="800000"/>
            <a:headEnd/>
            <a:tailEnd/>
          </a:ln>
        </p:spPr>
        <p:txBody>
          <a:bodyPr/>
          <a:lstStyle/>
          <a:p>
            <a:pPr marL="342900" indent="-342900" algn="ctr">
              <a:spcBef>
                <a:spcPct val="20000"/>
              </a:spcBef>
            </a:pPr>
            <a:endParaRPr lang="en-GB" sz="3200">
              <a:latin typeface="Calibri" pitchFamily="34" charset="0"/>
            </a:endParaRPr>
          </a:p>
          <a:p>
            <a:pPr marL="342900" indent="-342900" algn="ctr">
              <a:spcBef>
                <a:spcPct val="20000"/>
              </a:spcBef>
            </a:pPr>
            <a:endParaRPr lang="en-GB" sz="3200">
              <a:latin typeface="Calibri" pitchFamily="34" charset="0"/>
            </a:endParaRPr>
          </a:p>
        </p:txBody>
      </p:sp>
      <p:sp>
        <p:nvSpPr>
          <p:cNvPr id="23555" name="Text Box 7"/>
          <p:cNvSpPr txBox="1">
            <a:spLocks noChangeArrowheads="1"/>
          </p:cNvSpPr>
          <p:nvPr/>
        </p:nvSpPr>
        <p:spPr bwMode="auto">
          <a:xfrm>
            <a:off x="755650" y="4076700"/>
            <a:ext cx="6985000"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pic>
        <p:nvPicPr>
          <p:cNvPr id="2060" name="Picture 12" descr="6hue"/>
          <p:cNvPicPr>
            <a:picLocks noChangeAspect="1" noChangeArrowheads="1"/>
          </p:cNvPicPr>
          <p:nvPr/>
        </p:nvPicPr>
        <p:blipFill>
          <a:blip r:embed="rId2" cstate="print"/>
          <a:srcRect/>
          <a:stretch>
            <a:fillRect/>
          </a:stretch>
        </p:blipFill>
        <p:spPr bwMode="auto">
          <a:xfrm>
            <a:off x="6643688" y="285750"/>
            <a:ext cx="2105025" cy="2114550"/>
          </a:xfrm>
          <a:prstGeom prst="rect">
            <a:avLst/>
          </a:prstGeom>
          <a:noFill/>
          <a:ln w="9525">
            <a:noFill/>
            <a:miter lim="800000"/>
            <a:headEnd/>
            <a:tailEnd/>
          </a:ln>
        </p:spPr>
      </p:pic>
      <p:pic>
        <p:nvPicPr>
          <p:cNvPr id="23557" name="Picture 9" descr="http://noircafe.files.wordpress.com/2009/01/hundertwasser-friedensreich-blobs-grow-in-beloved-gardens-1975-97005521.jpg"/>
          <p:cNvPicPr>
            <a:picLocks noChangeAspect="1" noChangeArrowheads="1"/>
          </p:cNvPicPr>
          <p:nvPr/>
        </p:nvPicPr>
        <p:blipFill>
          <a:blip r:embed="rId3" r:link="rId4" cstate="print"/>
          <a:srcRect/>
          <a:stretch>
            <a:fillRect/>
          </a:stretch>
        </p:blipFill>
        <p:spPr bwMode="auto">
          <a:xfrm>
            <a:off x="0" y="0"/>
            <a:ext cx="2430463" cy="23574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 calcmode="lin" valueType="num">
                                      <p:cBhvr additive="base">
                                        <p:cTn id="7"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 calcmode="lin" valueType="num">
                                      <p:cBhvr additive="base">
                                        <p:cTn id="13"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 calcmode="lin" valueType="num">
                                      <p:cBhvr additive="base">
                                        <p:cTn id="19"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60"/>
                                        </p:tgtEl>
                                        <p:attrNameLst>
                                          <p:attrName>style.visibility</p:attrName>
                                        </p:attrNameLst>
                                      </p:cBhvr>
                                      <p:to>
                                        <p:strVal val="visible"/>
                                      </p:to>
                                    </p:set>
                                    <p:anim calcmode="lin" valueType="num">
                                      <p:cBhvr additive="base">
                                        <p:cTn id="25" dur="500" fill="hold"/>
                                        <p:tgtEl>
                                          <p:spTgt spid="2060"/>
                                        </p:tgtEl>
                                        <p:attrNameLst>
                                          <p:attrName>ppt_x</p:attrName>
                                        </p:attrNameLst>
                                      </p:cBhvr>
                                      <p:tavLst>
                                        <p:tav tm="0">
                                          <p:val>
                                            <p:strVal val="#ppt_x"/>
                                          </p:val>
                                        </p:tav>
                                        <p:tav tm="100000">
                                          <p:val>
                                            <p:strVal val="#ppt_x"/>
                                          </p:val>
                                        </p:tav>
                                      </p:tavLst>
                                    </p:anim>
                                    <p:anim calcmode="lin" valueType="num">
                                      <p:cBhvr additive="base">
                                        <p:cTn id="26"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2060"/>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51">
                                            <p:txEl>
                                              <p:pRg st="5" end="5"/>
                                            </p:txEl>
                                          </p:spTgt>
                                        </p:tgtEl>
                                        <p:attrNameLst>
                                          <p:attrName>style.visibility</p:attrName>
                                        </p:attrNameLst>
                                      </p:cBhvr>
                                      <p:to>
                                        <p:strVal val="visible"/>
                                      </p:to>
                                    </p:set>
                                    <p:anim calcmode="lin" valueType="num">
                                      <p:cBhvr additive="base">
                                        <p:cTn id="35"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51">
                                            <p:txEl>
                                              <p:pRg st="7" end="7"/>
                                            </p:txEl>
                                          </p:spTgt>
                                        </p:tgtEl>
                                        <p:attrNameLst>
                                          <p:attrName>style.visibility</p:attrName>
                                        </p:attrNameLst>
                                      </p:cBhvr>
                                      <p:to>
                                        <p:strVal val="visible"/>
                                      </p:to>
                                    </p:set>
                                    <p:anim calcmode="lin" valueType="num">
                                      <p:cBhvr additive="base">
                                        <p:cTn id="41" dur="500" fill="hold"/>
                                        <p:tgtEl>
                                          <p:spTgt spid="2051">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51">
                                            <p:txEl>
                                              <p:pRg st="9" end="9"/>
                                            </p:txEl>
                                          </p:spTgt>
                                        </p:tgtEl>
                                        <p:attrNameLst>
                                          <p:attrName>style.visibility</p:attrName>
                                        </p:attrNameLst>
                                      </p:cBhvr>
                                      <p:to>
                                        <p:strVal val="visible"/>
                                      </p:to>
                                    </p:set>
                                    <p:anim calcmode="lin" valueType="num">
                                      <p:cBhvr additive="base">
                                        <p:cTn id="47" dur="500" fill="hold"/>
                                        <p:tgtEl>
                                          <p:spTgt spid="205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051">
                                            <p:txEl>
                                              <p:pRg st="10" end="10"/>
                                            </p:txEl>
                                          </p:spTgt>
                                        </p:tgtEl>
                                        <p:attrNameLst>
                                          <p:attrName>style.visibility</p:attrName>
                                        </p:attrNameLst>
                                      </p:cBhvr>
                                      <p:to>
                                        <p:strVal val="visible"/>
                                      </p:to>
                                    </p:set>
                                    <p:anim calcmode="lin" valueType="num">
                                      <p:cBhvr additive="base">
                                        <p:cTn id="53" dur="500" fill="hold"/>
                                        <p:tgtEl>
                                          <p:spTgt spid="2051">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0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051">
                                            <p:txEl>
                                              <p:pRg st="12" end="12"/>
                                            </p:txEl>
                                          </p:spTgt>
                                        </p:tgtEl>
                                        <p:attrNameLst>
                                          <p:attrName>style.visibility</p:attrName>
                                        </p:attrNameLst>
                                      </p:cBhvr>
                                      <p:to>
                                        <p:strVal val="visible"/>
                                      </p:to>
                                    </p:set>
                                    <p:anim calcmode="lin" valueType="num">
                                      <p:cBhvr additive="base">
                                        <p:cTn id="59" dur="500" fill="hold"/>
                                        <p:tgtEl>
                                          <p:spTgt spid="2051">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05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95288" y="0"/>
            <a:ext cx="8229600" cy="6858000"/>
          </a:xfrm>
        </p:spPr>
        <p:txBody>
          <a:bodyPr/>
          <a:lstStyle/>
          <a:p>
            <a:pPr algn="ctr" eaLnBrk="1" hangingPunct="1">
              <a:buFontTx/>
              <a:buNone/>
            </a:pPr>
            <a:r>
              <a:rPr lang="en-GB" sz="5400" b="1" dirty="0" smtClean="0">
                <a:solidFill>
                  <a:srgbClr val="FF0000"/>
                </a:solidFill>
              </a:rPr>
              <a:t>4) Mood  </a:t>
            </a:r>
          </a:p>
          <a:p>
            <a:pPr algn="ctr" eaLnBrk="1" hangingPunct="1">
              <a:buFontTx/>
              <a:buNone/>
            </a:pPr>
            <a:r>
              <a:rPr lang="en-GB" sz="2800" i="1" dirty="0" smtClean="0"/>
              <a:t>How you feel about this piece of art</a:t>
            </a:r>
          </a:p>
          <a:p>
            <a:pPr algn="ctr" eaLnBrk="1" hangingPunct="1">
              <a:buFontTx/>
              <a:buNone/>
            </a:pPr>
            <a:endParaRPr lang="en-GB" sz="1200" b="1" i="1" dirty="0" smtClean="0">
              <a:solidFill>
                <a:srgbClr val="FF0000"/>
              </a:solidFill>
            </a:endParaRPr>
          </a:p>
          <a:p>
            <a:pPr algn="ctr" eaLnBrk="1" hangingPunct="1">
              <a:buFontTx/>
              <a:buNone/>
            </a:pPr>
            <a:r>
              <a:rPr lang="en-GB" sz="2800" b="1" dirty="0" smtClean="0">
                <a:solidFill>
                  <a:srgbClr val="FF0000"/>
                </a:solidFill>
              </a:rPr>
              <a:t>14) How does the painting make you FEEL?</a:t>
            </a:r>
          </a:p>
          <a:p>
            <a:pPr algn="ctr" eaLnBrk="1" hangingPunct="1">
              <a:buFontTx/>
              <a:buNone/>
            </a:pPr>
            <a:endParaRPr lang="en-GB" sz="2800" b="1" dirty="0" smtClean="0">
              <a:solidFill>
                <a:srgbClr val="00B050"/>
              </a:solidFill>
            </a:endParaRPr>
          </a:p>
          <a:p>
            <a:pPr algn="ctr" eaLnBrk="1" hangingPunct="1">
              <a:buFontTx/>
              <a:buNone/>
            </a:pPr>
            <a:r>
              <a:rPr lang="en-GB" sz="2800" b="1" dirty="0" smtClean="0">
                <a:solidFill>
                  <a:srgbClr val="00B050"/>
                </a:solidFill>
              </a:rPr>
              <a:t>15) What do you think the artist is trying to make you feel?</a:t>
            </a:r>
          </a:p>
          <a:p>
            <a:pPr algn="ctr" eaLnBrk="1" hangingPunct="1">
              <a:buFontTx/>
              <a:buNone/>
            </a:pPr>
            <a:endParaRPr lang="en-GB" sz="2800" dirty="0" smtClean="0">
              <a:solidFill>
                <a:srgbClr val="00B050"/>
              </a:solidFill>
            </a:endParaRPr>
          </a:p>
          <a:p>
            <a:pPr algn="ctr" eaLnBrk="1" hangingPunct="1">
              <a:buFontTx/>
              <a:buNone/>
            </a:pPr>
            <a:r>
              <a:rPr lang="en-GB" sz="2800" b="1" dirty="0" smtClean="0">
                <a:solidFill>
                  <a:srgbClr val="FF0000"/>
                </a:solidFill>
              </a:rPr>
              <a:t>16) a)Do YOU like this painting?   </a:t>
            </a:r>
          </a:p>
          <a:p>
            <a:pPr algn="ctr" eaLnBrk="1" hangingPunct="1">
              <a:buFontTx/>
              <a:buNone/>
            </a:pPr>
            <a:r>
              <a:rPr lang="en-GB" sz="2800" b="1" dirty="0" smtClean="0">
                <a:solidFill>
                  <a:srgbClr val="00B050"/>
                </a:solidFill>
              </a:rPr>
              <a:t>b) Why do YOU like or dislike this painting?</a:t>
            </a:r>
          </a:p>
          <a:p>
            <a:pPr algn="ctr" eaLnBrk="1" hangingPunct="1">
              <a:buFont typeface="Arial" charset="0"/>
              <a:buNone/>
            </a:pPr>
            <a:endParaRPr lang="en-GB" sz="2800" b="1" dirty="0" smtClean="0">
              <a:solidFill>
                <a:srgbClr val="00B050"/>
              </a:solidFill>
            </a:endParaRPr>
          </a:p>
          <a:p>
            <a:pPr algn="ctr" eaLnBrk="1" hangingPunct="1">
              <a:buFont typeface="Arial" charset="0"/>
              <a:buNone/>
            </a:pPr>
            <a:r>
              <a:rPr lang="en-GB" sz="2800" b="1" dirty="0" smtClean="0">
                <a:solidFill>
                  <a:srgbClr val="FF0000"/>
                </a:solidFill>
              </a:rPr>
              <a:t>17) How will the artists work influence your own artwork and final shoe outcome?</a:t>
            </a:r>
          </a:p>
          <a:p>
            <a:pPr algn="ctr" eaLnBrk="1" hangingPunct="1">
              <a:buFont typeface="Arial" charset="0"/>
              <a:buNone/>
            </a:pPr>
            <a:endParaRPr lang="en-GB" sz="2400" b="1" dirty="0" smtClean="0"/>
          </a:p>
          <a:p>
            <a:pPr algn="ctr" eaLnBrk="1" hangingPunct="1">
              <a:buFont typeface="Arial" charset="0"/>
              <a:buNone/>
            </a:pPr>
            <a:endParaRPr lang="en-GB" sz="2400" b="1" dirty="0" smtClean="0"/>
          </a:p>
          <a:p>
            <a:pPr algn="ctr" eaLnBrk="1" hangingPunct="1">
              <a:buFontTx/>
              <a:buNone/>
            </a:pPr>
            <a:endParaRPr lang="en-GB" sz="2400" b="1" dirty="0" smtClean="0"/>
          </a:p>
        </p:txBody>
      </p:sp>
      <p:pic>
        <p:nvPicPr>
          <p:cNvPr id="24578" name="Picture 4" descr="NZ Flag Design by Hudertwasser"/>
          <p:cNvPicPr>
            <a:picLocks noChangeAspect="1" noChangeArrowheads="1"/>
          </p:cNvPicPr>
          <p:nvPr/>
        </p:nvPicPr>
        <p:blipFill>
          <a:blip r:embed="rId2" cstate="print"/>
          <a:srcRect/>
          <a:stretch>
            <a:fillRect/>
          </a:stretch>
        </p:blipFill>
        <p:spPr bwMode="auto">
          <a:xfrm>
            <a:off x="0" y="0"/>
            <a:ext cx="1928813" cy="995363"/>
          </a:xfrm>
          <a:prstGeom prst="rect">
            <a:avLst/>
          </a:prstGeom>
          <a:noFill/>
          <a:ln w="9525">
            <a:noFill/>
            <a:miter lim="800000"/>
            <a:headEnd/>
            <a:tailEnd/>
          </a:ln>
        </p:spPr>
      </p:pic>
      <p:pic>
        <p:nvPicPr>
          <p:cNvPr id="24579" name="Picture 4" descr="NZ Flag Design by Hudertwasser"/>
          <p:cNvPicPr>
            <a:picLocks noChangeAspect="1" noChangeArrowheads="1"/>
          </p:cNvPicPr>
          <p:nvPr/>
        </p:nvPicPr>
        <p:blipFill>
          <a:blip r:embed="rId3" cstate="print"/>
          <a:srcRect/>
          <a:stretch>
            <a:fillRect/>
          </a:stretch>
        </p:blipFill>
        <p:spPr bwMode="auto">
          <a:xfrm>
            <a:off x="7215188" y="0"/>
            <a:ext cx="1928812" cy="9953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 calcmode="lin" valueType="num">
                                      <p:cBhvr additive="base">
                                        <p:cTn id="2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 calcmode="lin" valueType="num">
                                      <p:cBhvr additive="base">
                                        <p:cTn id="31"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8" end="8"/>
                                            </p:txEl>
                                          </p:spTgt>
                                        </p:tgtEl>
                                        <p:attrNameLst>
                                          <p:attrName>style.visibility</p:attrName>
                                        </p:attrNameLst>
                                      </p:cBhvr>
                                      <p:to>
                                        <p:strVal val="visible"/>
                                      </p:to>
                                    </p:set>
                                    <p:anim calcmode="lin" valueType="num">
                                      <p:cBhvr additive="base">
                                        <p:cTn id="37"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10" end="10"/>
                                            </p:txEl>
                                          </p:spTgt>
                                        </p:tgtEl>
                                        <p:attrNameLst>
                                          <p:attrName>style.visibility</p:attrName>
                                        </p:attrNameLst>
                                      </p:cBhvr>
                                      <p:to>
                                        <p:strVal val="visible"/>
                                      </p:to>
                                    </p:set>
                                    <p:anim calcmode="lin" valueType="num">
                                      <p:cBhvr additive="base">
                                        <p:cTn id="43" dur="5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idx="4294967295"/>
          </p:nvPr>
        </p:nvSpPr>
        <p:spPr>
          <a:xfrm>
            <a:off x="468313" y="-171450"/>
            <a:ext cx="8229600" cy="1143000"/>
          </a:xfrm>
        </p:spPr>
        <p:txBody>
          <a:bodyPr/>
          <a:lstStyle/>
          <a:p>
            <a:pPr eaLnBrk="1" hangingPunct="1"/>
            <a:r>
              <a:rPr lang="en-GB" sz="5400" b="1" u="sng" dirty="0" smtClean="0">
                <a:solidFill>
                  <a:srgbClr val="990000"/>
                </a:solidFill>
                <a:latin typeface="Curlz MT" pitchFamily="82" charset="0"/>
              </a:rPr>
              <a:t>Review: </a:t>
            </a:r>
            <a:r>
              <a:rPr lang="en-GB" sz="5400" b="1" dirty="0" smtClean="0">
                <a:solidFill>
                  <a:srgbClr val="990000"/>
                </a:solidFill>
                <a:latin typeface="Curlz MT" pitchFamily="82" charset="0"/>
              </a:rPr>
              <a:t>Peer Assessment</a:t>
            </a:r>
          </a:p>
        </p:txBody>
      </p:sp>
      <p:sp>
        <p:nvSpPr>
          <p:cNvPr id="5124" name="Rectangle 4"/>
          <p:cNvSpPr>
            <a:spLocks noGrp="1" noChangeArrowheads="1"/>
          </p:cNvSpPr>
          <p:nvPr>
            <p:ph type="body" idx="4294967295"/>
          </p:nvPr>
        </p:nvSpPr>
        <p:spPr>
          <a:xfrm>
            <a:off x="539750" y="692150"/>
            <a:ext cx="8362950" cy="6165850"/>
          </a:xfrm>
        </p:spPr>
        <p:txBody>
          <a:bodyPr/>
          <a:lstStyle/>
          <a:p>
            <a:pPr marL="609600" indent="-609600" algn="ctr" eaLnBrk="1" hangingPunct="1">
              <a:buFontTx/>
              <a:buAutoNum type="arabicParenR"/>
            </a:pPr>
            <a:r>
              <a:rPr lang="en-GB" sz="3500" dirty="0" smtClean="0"/>
              <a:t>On your folder write:</a:t>
            </a:r>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None/>
            </a:pPr>
            <a:endParaRPr lang="en-GB" sz="3500" dirty="0" smtClean="0"/>
          </a:p>
        </p:txBody>
      </p:sp>
      <p:sp>
        <p:nvSpPr>
          <p:cNvPr id="13316" name="Rectangle 8"/>
          <p:cNvSpPr>
            <a:spLocks noChangeArrowheads="1"/>
          </p:cNvSpPr>
          <p:nvPr/>
        </p:nvSpPr>
        <p:spPr bwMode="auto">
          <a:xfrm>
            <a:off x="0" y="0"/>
            <a:ext cx="247650" cy="366713"/>
          </a:xfrm>
          <a:prstGeom prst="rect">
            <a:avLst/>
          </a:prstGeom>
          <a:noFill/>
          <a:ln w="9525">
            <a:noFill/>
            <a:miter lim="800000"/>
            <a:headEnd/>
            <a:tailEnd/>
          </a:ln>
        </p:spPr>
        <p:txBody>
          <a:bodyPr wrap="none" anchor="ctr">
            <a:spAutoFit/>
          </a:bodyPr>
          <a:lstStyle/>
          <a:p>
            <a:r>
              <a:rPr lang="en-GB">
                <a:latin typeface="Calibri" pitchFamily="34" charset="0"/>
              </a:rPr>
              <a:t> </a:t>
            </a:r>
          </a:p>
        </p:txBody>
      </p:sp>
      <p:graphicFrame>
        <p:nvGraphicFramePr>
          <p:cNvPr id="24606" name="Group 30"/>
          <p:cNvGraphicFramePr>
            <a:graphicFrameLocks noGrp="1"/>
          </p:cNvGraphicFramePr>
          <p:nvPr/>
        </p:nvGraphicFramePr>
        <p:xfrm>
          <a:off x="179388" y="1412875"/>
          <a:ext cx="8785225" cy="3072765"/>
        </p:xfrm>
        <a:graphic>
          <a:graphicData uri="http://schemas.openxmlformats.org/drawingml/2006/table">
            <a:tbl>
              <a:tblPr/>
              <a:tblGrid>
                <a:gridCol w="1871662"/>
                <a:gridCol w="1057275"/>
                <a:gridCol w="1463675"/>
                <a:gridCol w="1463675"/>
                <a:gridCol w="1465263"/>
                <a:gridCol w="1463675"/>
              </a:tblGrid>
              <a:tr h="1152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Title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Term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Working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Working Towards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Target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Target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408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Arial" charset="0"/>
                        </a:rPr>
                        <a:t>Shoes Around the World Critical Study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467544" y="2708920"/>
            <a:ext cx="8077200" cy="2448272"/>
          </a:xfrm>
          <a:prstGeom prst="rect">
            <a:avLst/>
          </a:prstGeom>
          <a:solidFill>
            <a:srgbClr val="FFCC66"/>
          </a:solidFill>
          <a:ln w="9525">
            <a:solidFill>
              <a:schemeClr val="tx1"/>
            </a:solidFill>
            <a:miter lim="800000"/>
            <a:headEnd/>
            <a:tailEnd/>
          </a:ln>
        </p:spPr>
        <p:txBody>
          <a:bodyPr wrap="none" anchor="ctr"/>
          <a:lstStyle/>
          <a:p>
            <a:endParaRPr lang="en-GB">
              <a:latin typeface="Calibri" pitchFamily="34" charset="0"/>
            </a:endParaRPr>
          </a:p>
        </p:txBody>
      </p:sp>
      <p:sp>
        <p:nvSpPr>
          <p:cNvPr id="10243" name="Rectangle 2"/>
          <p:cNvSpPr>
            <a:spLocks noGrp="1" noChangeArrowheads="1"/>
          </p:cNvSpPr>
          <p:nvPr>
            <p:ph type="title"/>
          </p:nvPr>
        </p:nvSpPr>
        <p:spPr>
          <a:xfrm>
            <a:off x="0" y="0"/>
            <a:ext cx="9144000" cy="642938"/>
          </a:xfrm>
        </p:spPr>
        <p:txBody>
          <a:bodyPr rtlCol="0">
            <a:normAutofit fontScale="90000"/>
          </a:bodyPr>
          <a:lstStyle/>
          <a:p>
            <a:pPr eaLnBrk="1" fontAlgn="auto" hangingPunct="1">
              <a:spcAft>
                <a:spcPts val="0"/>
              </a:spcAft>
              <a:defRPr/>
            </a:pPr>
            <a:r>
              <a:rPr lang="en-GB" sz="4000" b="1" dirty="0" smtClean="0">
                <a:solidFill>
                  <a:srgbClr val="FF0000"/>
                </a:solidFill>
              </a:rPr>
              <a:t>Level: Critical Study- Mark you partners work</a:t>
            </a:r>
            <a:r>
              <a:rPr lang="en-GB" sz="4000" dirty="0" smtClean="0"/>
              <a:t> </a:t>
            </a:r>
          </a:p>
        </p:txBody>
      </p:sp>
      <p:sp>
        <p:nvSpPr>
          <p:cNvPr id="15363" name="Rectangle 4"/>
          <p:cNvSpPr>
            <a:spLocks noChangeArrowheads="1"/>
          </p:cNvSpPr>
          <p:nvPr/>
        </p:nvSpPr>
        <p:spPr bwMode="auto">
          <a:xfrm>
            <a:off x="500063" y="571501"/>
            <a:ext cx="8077200" cy="1993404"/>
          </a:xfrm>
          <a:prstGeom prst="rect">
            <a:avLst/>
          </a:prstGeom>
          <a:solidFill>
            <a:srgbClr val="CCFF99"/>
          </a:solidFill>
          <a:ln w="9525">
            <a:solidFill>
              <a:schemeClr val="tx1"/>
            </a:solidFill>
            <a:miter lim="800000"/>
            <a:headEnd/>
            <a:tailEnd/>
          </a:ln>
        </p:spPr>
        <p:txBody>
          <a:bodyPr wrap="none" anchor="ctr"/>
          <a:lstStyle/>
          <a:p>
            <a:endParaRPr lang="en-GB">
              <a:solidFill>
                <a:srgbClr val="99FF66"/>
              </a:solidFill>
              <a:latin typeface="Calibri" pitchFamily="34" charset="0"/>
            </a:endParaRPr>
          </a:p>
        </p:txBody>
      </p:sp>
      <p:sp>
        <p:nvSpPr>
          <p:cNvPr id="15364" name="Rectangle 6"/>
          <p:cNvSpPr>
            <a:spLocks noChangeArrowheads="1"/>
          </p:cNvSpPr>
          <p:nvPr/>
        </p:nvSpPr>
        <p:spPr bwMode="auto">
          <a:xfrm>
            <a:off x="467544" y="5517232"/>
            <a:ext cx="8077200" cy="1071562"/>
          </a:xfrm>
          <a:prstGeom prst="rect">
            <a:avLst/>
          </a:prstGeom>
          <a:solidFill>
            <a:srgbClr val="FF99CC"/>
          </a:solidFill>
          <a:ln w="9525">
            <a:solidFill>
              <a:schemeClr val="tx1"/>
            </a:solidFill>
            <a:miter lim="800000"/>
            <a:headEnd/>
            <a:tailEnd/>
          </a:ln>
        </p:spPr>
        <p:txBody>
          <a:bodyPr wrap="none" anchor="ctr"/>
          <a:lstStyle/>
          <a:p>
            <a:endParaRPr lang="en-GB">
              <a:latin typeface="Calibri" pitchFamily="34" charset="0"/>
            </a:endParaRPr>
          </a:p>
        </p:txBody>
      </p:sp>
      <p:sp>
        <p:nvSpPr>
          <p:cNvPr id="8198" name="Rectangle 3"/>
          <p:cNvSpPr>
            <a:spLocks noGrp="1" noChangeArrowheads="1"/>
          </p:cNvSpPr>
          <p:nvPr>
            <p:ph type="body" idx="1"/>
          </p:nvPr>
        </p:nvSpPr>
        <p:spPr>
          <a:xfrm>
            <a:off x="539552" y="548680"/>
            <a:ext cx="8229600" cy="6000750"/>
          </a:xfrm>
        </p:spPr>
        <p:txBody>
          <a:bodyPr/>
          <a:lstStyle/>
          <a:p>
            <a:pPr marL="609600" indent="-609600" eaLnBrk="1" hangingPunct="1">
              <a:lnSpc>
                <a:spcPct val="90000"/>
              </a:lnSpc>
              <a:buFontTx/>
              <a:buNone/>
            </a:pPr>
            <a:r>
              <a:rPr lang="en-GB" sz="2400" b="1" u="sng" dirty="0" smtClean="0">
                <a:solidFill>
                  <a:srgbClr val="009900"/>
                </a:solidFill>
                <a:latin typeface="Tahoma" pitchFamily="34" charset="0"/>
              </a:rPr>
              <a:t>Level 4C:</a:t>
            </a:r>
            <a:r>
              <a:rPr lang="en-GB" sz="2400" b="1" dirty="0" smtClean="0">
                <a:solidFill>
                  <a:srgbClr val="009900"/>
                </a:solidFill>
                <a:latin typeface="Tahoma" pitchFamily="34" charset="0"/>
              </a:rPr>
              <a:t> </a:t>
            </a:r>
            <a:r>
              <a:rPr lang="en-GB" sz="2400" b="1" dirty="0" smtClean="0">
                <a:latin typeface="Tahoma" pitchFamily="34" charset="0"/>
              </a:rPr>
              <a:t>Full </a:t>
            </a:r>
            <a:r>
              <a:rPr lang="en-GB" sz="2400" b="1" u="sng" dirty="0" smtClean="0">
                <a:latin typeface="Tahoma" pitchFamily="34" charset="0"/>
              </a:rPr>
              <a:t>detailed sentences</a:t>
            </a:r>
            <a:r>
              <a:rPr lang="en-GB" sz="2400" u="sng" dirty="0" smtClean="0">
                <a:latin typeface="Tahoma" pitchFamily="34" charset="0"/>
              </a:rPr>
              <a:t> </a:t>
            </a:r>
            <a:r>
              <a:rPr lang="en-GB" sz="2400" dirty="0" smtClean="0">
                <a:latin typeface="Tahoma" pitchFamily="34" charset="0"/>
              </a:rPr>
              <a:t>showing </a:t>
            </a:r>
            <a:r>
              <a:rPr lang="en-GB" sz="2400" b="1" u="sng" dirty="0" smtClean="0">
                <a:latin typeface="Tahoma" pitchFamily="34" charset="0"/>
              </a:rPr>
              <a:t>excellent understandin</a:t>
            </a:r>
            <a:r>
              <a:rPr lang="en-GB" sz="2400" b="1" dirty="0" smtClean="0">
                <a:latin typeface="Tahoma" pitchFamily="34" charset="0"/>
              </a:rPr>
              <a:t>g</a:t>
            </a:r>
            <a:r>
              <a:rPr lang="en-GB" sz="2400" dirty="0" smtClean="0">
                <a:latin typeface="Tahoma" pitchFamily="34" charset="0"/>
              </a:rPr>
              <a:t> of </a:t>
            </a:r>
            <a:r>
              <a:rPr lang="en-GB" sz="2400" b="1" dirty="0" smtClean="0">
                <a:latin typeface="Tahoma" pitchFamily="34" charset="0"/>
              </a:rPr>
              <a:t>key Art words.</a:t>
            </a:r>
          </a:p>
          <a:p>
            <a:pPr marL="609600" indent="-609600" eaLnBrk="1" hangingPunct="1">
              <a:lnSpc>
                <a:spcPct val="90000"/>
              </a:lnSpc>
              <a:buFontTx/>
              <a:buNone/>
            </a:pPr>
            <a:endParaRPr lang="en-GB" sz="2400" b="1" u="sng" dirty="0" smtClean="0">
              <a:solidFill>
                <a:srgbClr val="FF0000"/>
              </a:solidFill>
              <a:latin typeface="Tahoma" pitchFamily="34" charset="0"/>
            </a:endParaRPr>
          </a:p>
          <a:p>
            <a:pPr marL="609600" indent="-609600" eaLnBrk="1" hangingPunct="1">
              <a:lnSpc>
                <a:spcPct val="90000"/>
              </a:lnSpc>
              <a:buFontTx/>
              <a:buNone/>
            </a:pPr>
            <a:r>
              <a:rPr lang="en-GB" sz="2400" b="1" u="sng" dirty="0" smtClean="0">
                <a:solidFill>
                  <a:srgbClr val="009900"/>
                </a:solidFill>
                <a:latin typeface="Tahoma" pitchFamily="34" charset="0"/>
              </a:rPr>
              <a:t>Level 3A:</a:t>
            </a:r>
            <a:r>
              <a:rPr lang="en-GB" sz="2400" b="1" dirty="0" smtClean="0">
                <a:solidFill>
                  <a:srgbClr val="009900"/>
                </a:solidFill>
                <a:latin typeface="Tahoma" pitchFamily="34" charset="0"/>
              </a:rPr>
              <a:t> </a:t>
            </a:r>
            <a:r>
              <a:rPr lang="en-GB" sz="2400" b="1" u="sng" dirty="0" smtClean="0">
                <a:latin typeface="Tahoma" pitchFamily="34" charset="0"/>
              </a:rPr>
              <a:t>Sentences flow</a:t>
            </a:r>
            <a:r>
              <a:rPr lang="en-GB" sz="2400" dirty="0" smtClean="0">
                <a:latin typeface="Tahoma" pitchFamily="34" charset="0"/>
              </a:rPr>
              <a:t> showing </a:t>
            </a:r>
            <a:r>
              <a:rPr lang="en-GB" sz="2400" b="1" u="sng" dirty="0" smtClean="0">
                <a:latin typeface="Tahoma" pitchFamily="34" charset="0"/>
              </a:rPr>
              <a:t>good understanding</a:t>
            </a:r>
            <a:r>
              <a:rPr lang="en-GB" sz="2400" b="1" dirty="0" smtClean="0">
                <a:latin typeface="Tahoma" pitchFamily="34" charset="0"/>
              </a:rPr>
              <a:t> of key Art words.</a:t>
            </a:r>
          </a:p>
          <a:p>
            <a:pPr marL="609600" indent="-609600" eaLnBrk="1" hangingPunct="1">
              <a:lnSpc>
                <a:spcPct val="90000"/>
              </a:lnSpc>
              <a:buFontTx/>
              <a:buNone/>
            </a:pPr>
            <a:endParaRPr lang="en-GB" sz="2400" b="1" dirty="0" smtClean="0">
              <a:latin typeface="Tahoma" pitchFamily="34" charset="0"/>
            </a:endParaRPr>
          </a:p>
          <a:p>
            <a:pPr marL="609600" indent="-609600" eaLnBrk="1" hangingPunct="1">
              <a:spcBef>
                <a:spcPct val="0"/>
              </a:spcBef>
              <a:buFontTx/>
              <a:buNone/>
            </a:pPr>
            <a:r>
              <a:rPr lang="en-GB" sz="2400" b="1" u="sng" dirty="0" smtClean="0">
                <a:solidFill>
                  <a:srgbClr val="FF6600"/>
                </a:solidFill>
                <a:latin typeface="Tahoma" pitchFamily="34" charset="0"/>
              </a:rPr>
              <a:t>Level 3B:</a:t>
            </a:r>
            <a:r>
              <a:rPr lang="en-GB" sz="2400" b="1" dirty="0" smtClean="0">
                <a:solidFill>
                  <a:srgbClr val="FF6600"/>
                </a:solidFill>
                <a:latin typeface="Tahoma" pitchFamily="34" charset="0"/>
              </a:rPr>
              <a:t> </a:t>
            </a:r>
            <a:r>
              <a:rPr lang="en-GB" sz="2400" b="1" u="sng" dirty="0" smtClean="0">
                <a:latin typeface="Tahoma" pitchFamily="34" charset="0"/>
              </a:rPr>
              <a:t>Sentences may not all flow</a:t>
            </a:r>
            <a:r>
              <a:rPr lang="en-GB" sz="2400" dirty="0" smtClean="0">
                <a:latin typeface="Tahoma" pitchFamily="34" charset="0"/>
              </a:rPr>
              <a:t> but show </a:t>
            </a:r>
            <a:r>
              <a:rPr lang="en-GB" sz="2400" b="1" dirty="0" smtClean="0">
                <a:latin typeface="Tahoma" pitchFamily="34" charset="0"/>
              </a:rPr>
              <a:t>understanding</a:t>
            </a:r>
            <a:r>
              <a:rPr lang="en-GB" sz="2400" dirty="0" smtClean="0">
                <a:latin typeface="Tahoma" pitchFamily="34" charset="0"/>
              </a:rPr>
              <a:t> of </a:t>
            </a:r>
            <a:r>
              <a:rPr lang="en-GB" sz="2400" b="1" dirty="0" smtClean="0">
                <a:latin typeface="Tahoma" pitchFamily="34" charset="0"/>
              </a:rPr>
              <a:t>key Art words.</a:t>
            </a:r>
            <a:endParaRPr lang="en-GB" sz="2400" b="1" u="sng" dirty="0" smtClean="0">
              <a:latin typeface="Tahoma" pitchFamily="34" charset="0"/>
            </a:endParaRPr>
          </a:p>
          <a:p>
            <a:pPr marL="609600" indent="-609600" eaLnBrk="1" hangingPunct="1">
              <a:buFontTx/>
              <a:buNone/>
            </a:pPr>
            <a:endParaRPr lang="en-GB" sz="2400" b="1" u="sng" dirty="0" smtClean="0">
              <a:solidFill>
                <a:srgbClr val="FF6600"/>
              </a:solidFill>
              <a:latin typeface="Tahoma" pitchFamily="34" charset="0"/>
            </a:endParaRPr>
          </a:p>
          <a:p>
            <a:pPr marL="609600" indent="-609600" eaLnBrk="1" hangingPunct="1">
              <a:buFontTx/>
              <a:buNone/>
            </a:pPr>
            <a:r>
              <a:rPr lang="en-GB" sz="2400" b="1" u="sng" dirty="0" smtClean="0">
                <a:solidFill>
                  <a:srgbClr val="FF6600"/>
                </a:solidFill>
                <a:latin typeface="Tahoma" pitchFamily="34" charset="0"/>
              </a:rPr>
              <a:t>Level 3C:</a:t>
            </a:r>
            <a:r>
              <a:rPr lang="en-GB" sz="2400" dirty="0" smtClean="0">
                <a:solidFill>
                  <a:srgbClr val="FF6600"/>
                </a:solidFill>
                <a:latin typeface="Tahoma" pitchFamily="34" charset="0"/>
              </a:rPr>
              <a:t> </a:t>
            </a:r>
            <a:r>
              <a:rPr lang="en-GB" sz="2400" b="1" u="sng" dirty="0" smtClean="0">
                <a:latin typeface="Tahoma" pitchFamily="34" charset="0"/>
              </a:rPr>
              <a:t>Sentences do not flow</a:t>
            </a:r>
            <a:r>
              <a:rPr lang="en-GB" sz="2400" dirty="0" smtClean="0">
                <a:latin typeface="Tahoma" pitchFamily="34" charset="0"/>
              </a:rPr>
              <a:t> but show </a:t>
            </a:r>
            <a:r>
              <a:rPr lang="en-GB" sz="2400" b="1" u="sng" dirty="0" smtClean="0">
                <a:latin typeface="Tahoma" pitchFamily="34" charset="0"/>
              </a:rPr>
              <a:t>some understanding</a:t>
            </a:r>
            <a:r>
              <a:rPr lang="en-GB" sz="2400" dirty="0" smtClean="0">
                <a:latin typeface="Tahoma" pitchFamily="34" charset="0"/>
              </a:rPr>
              <a:t> of </a:t>
            </a:r>
            <a:r>
              <a:rPr lang="en-GB" sz="2400" b="1" dirty="0" smtClean="0">
                <a:latin typeface="Tahoma" pitchFamily="34" charset="0"/>
              </a:rPr>
              <a:t>key Art</a:t>
            </a:r>
            <a:r>
              <a:rPr lang="en-GB" sz="2400" dirty="0" smtClean="0">
                <a:latin typeface="Tahoma" pitchFamily="34" charset="0"/>
              </a:rPr>
              <a:t> </a:t>
            </a:r>
            <a:r>
              <a:rPr lang="en-GB" sz="2400" b="1" dirty="0" smtClean="0">
                <a:latin typeface="Tahoma" pitchFamily="34" charset="0"/>
              </a:rPr>
              <a:t>words. </a:t>
            </a:r>
            <a:r>
              <a:rPr lang="en-GB" sz="2400" dirty="0" smtClean="0">
                <a:latin typeface="Tahoma" pitchFamily="34" charset="0"/>
              </a:rPr>
              <a:t>There </a:t>
            </a:r>
            <a:r>
              <a:rPr lang="en-GB" sz="2400" b="1" dirty="0" smtClean="0">
                <a:latin typeface="Tahoma" pitchFamily="34" charset="0"/>
              </a:rPr>
              <a:t>may be a </a:t>
            </a:r>
            <a:r>
              <a:rPr lang="en-GB" sz="2400" b="1" u="sng" dirty="0" smtClean="0">
                <a:latin typeface="Tahoma" pitchFamily="34" charset="0"/>
              </a:rPr>
              <a:t>few spelling mistakes.</a:t>
            </a:r>
          </a:p>
          <a:p>
            <a:pPr marL="609600" indent="-609600" eaLnBrk="1" hangingPunct="1">
              <a:lnSpc>
                <a:spcPct val="90000"/>
              </a:lnSpc>
              <a:buFontTx/>
              <a:buNone/>
            </a:pPr>
            <a:endParaRPr lang="en-GB" sz="2400" b="1" u="sng" dirty="0" smtClean="0">
              <a:solidFill>
                <a:srgbClr val="FF0000"/>
              </a:solidFill>
            </a:endParaRPr>
          </a:p>
          <a:p>
            <a:pPr marL="609600" indent="-609600" eaLnBrk="1" hangingPunct="1">
              <a:lnSpc>
                <a:spcPct val="90000"/>
              </a:lnSpc>
              <a:buFontTx/>
              <a:buNone/>
            </a:pPr>
            <a:r>
              <a:rPr lang="en-GB" sz="2400" b="1" u="sng" dirty="0" smtClean="0">
                <a:solidFill>
                  <a:srgbClr val="FF0000"/>
                </a:solidFill>
                <a:latin typeface="Tahoma" pitchFamily="34" charset="0"/>
                <a:cs typeface="Tahoma" pitchFamily="34" charset="0"/>
              </a:rPr>
              <a:t>Level 2A:</a:t>
            </a:r>
            <a:r>
              <a:rPr lang="en-GB" sz="2400" dirty="0" smtClean="0">
                <a:solidFill>
                  <a:srgbClr val="FF0000"/>
                </a:solidFill>
                <a:latin typeface="Tahoma" pitchFamily="34" charset="0"/>
                <a:cs typeface="Tahoma" pitchFamily="34" charset="0"/>
              </a:rPr>
              <a:t> </a:t>
            </a:r>
            <a:r>
              <a:rPr lang="en-GB" sz="2400" b="1" u="sng" dirty="0" smtClean="0">
                <a:latin typeface="Tahoma" pitchFamily="34" charset="0"/>
                <a:cs typeface="Tahoma" pitchFamily="34" charset="0"/>
              </a:rPr>
              <a:t>One worded answers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or </a:t>
            </a:r>
            <a:r>
              <a:rPr lang="en-GB" sz="2400" b="1" dirty="0" smtClean="0">
                <a:latin typeface="Tahoma" pitchFamily="34" charset="0"/>
                <a:cs typeface="Tahoma" pitchFamily="34" charset="0"/>
              </a:rPr>
              <a:t>very </a:t>
            </a:r>
            <a:r>
              <a:rPr lang="en-GB" sz="2400" b="1" u="sng" dirty="0" smtClean="0">
                <a:latin typeface="Tahoma" pitchFamily="34" charset="0"/>
                <a:cs typeface="Tahoma" pitchFamily="34" charset="0"/>
              </a:rPr>
              <a:t>disjointed sentences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with some </a:t>
            </a:r>
            <a:r>
              <a:rPr lang="en-GB" sz="2400" b="1" u="sng" dirty="0" smtClean="0">
                <a:latin typeface="Tahoma" pitchFamily="34" charset="0"/>
                <a:cs typeface="Tahoma" pitchFamily="34" charset="0"/>
              </a:rPr>
              <a:t>spelling mistakes.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p:cTn id="7" dur="500" fill="hold"/>
                                        <p:tgtEl>
                                          <p:spTgt spid="8198">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198">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198">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198">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19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8198">
                                            <p:txEl>
                                              <p:pRg st="2" end="2"/>
                                            </p:txEl>
                                          </p:spTgt>
                                        </p:tgtEl>
                                        <p:attrNameLst>
                                          <p:attrName>style.visibility</p:attrName>
                                        </p:attrNameLst>
                                      </p:cBhvr>
                                      <p:to>
                                        <p:strVal val="visible"/>
                                      </p:to>
                                    </p:set>
                                    <p:anim calcmode="lin" valueType="num">
                                      <p:cBhvr>
                                        <p:cTn id="16" dur="500" fill="hold"/>
                                        <p:tgtEl>
                                          <p:spTgt spid="8198">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8198">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8198">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8198">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819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 calcmode="lin" valueType="num">
                                      <p:cBhvr>
                                        <p:cTn id="25" dur="500" fill="hold"/>
                                        <p:tgtEl>
                                          <p:spTgt spid="8198">
                                            <p:txEl>
                                              <p:pRg st="4" end="4"/>
                                            </p:txEl>
                                          </p:spTgt>
                                        </p:tgtEl>
                                        <p:attrNameLst>
                                          <p:attrName>ppt_w</p:attrName>
                                        </p:attrNameLst>
                                      </p:cBhvr>
                                      <p:tavLst>
                                        <p:tav tm="0">
                                          <p:val>
                                            <p:strVal val="#ppt_w*0.05"/>
                                          </p:val>
                                        </p:tav>
                                        <p:tav tm="100000">
                                          <p:val>
                                            <p:strVal val="#ppt_w"/>
                                          </p:val>
                                        </p:tav>
                                      </p:tavLst>
                                    </p:anim>
                                    <p:anim calcmode="lin" valueType="num">
                                      <p:cBhvr>
                                        <p:cTn id="26" dur="500" fill="hold"/>
                                        <p:tgtEl>
                                          <p:spTgt spid="8198">
                                            <p:txEl>
                                              <p:pRg st="4" end="4"/>
                                            </p:txEl>
                                          </p:spTgt>
                                        </p:tgtEl>
                                        <p:attrNameLst>
                                          <p:attrName>ppt_h</p:attrName>
                                        </p:attrNameLst>
                                      </p:cBhvr>
                                      <p:tavLst>
                                        <p:tav tm="0">
                                          <p:val>
                                            <p:strVal val="#ppt_h"/>
                                          </p:val>
                                        </p:tav>
                                        <p:tav tm="100000">
                                          <p:val>
                                            <p:strVal val="#ppt_h"/>
                                          </p:val>
                                        </p:tav>
                                      </p:tavLst>
                                    </p:anim>
                                    <p:anim calcmode="lin" valueType="num">
                                      <p:cBhvr>
                                        <p:cTn id="27" dur="500" fill="hold"/>
                                        <p:tgtEl>
                                          <p:spTgt spid="8198">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8198">
                                            <p:txEl>
                                              <p:pRg st="4" end="4"/>
                                            </p:txEl>
                                          </p:spTgt>
                                        </p:tgtEl>
                                        <p:attrNameLst>
                                          <p:attrName>ppt_y</p:attrName>
                                        </p:attrNameLst>
                                      </p:cBhvr>
                                      <p:tavLst>
                                        <p:tav tm="0">
                                          <p:val>
                                            <p:strVal val="#ppt_y"/>
                                          </p:val>
                                        </p:tav>
                                        <p:tav tm="100000">
                                          <p:val>
                                            <p:strVal val="#ppt_y"/>
                                          </p:val>
                                        </p:tav>
                                      </p:tavLst>
                                    </p:anim>
                                    <p:animEffect transition="in" filter="fade">
                                      <p:cBhvr>
                                        <p:cTn id="29" dur="500"/>
                                        <p:tgtEl>
                                          <p:spTgt spid="819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8198">
                                            <p:txEl>
                                              <p:pRg st="6" end="6"/>
                                            </p:txEl>
                                          </p:spTgt>
                                        </p:tgtEl>
                                        <p:attrNameLst>
                                          <p:attrName>style.visibility</p:attrName>
                                        </p:attrNameLst>
                                      </p:cBhvr>
                                      <p:to>
                                        <p:strVal val="visible"/>
                                      </p:to>
                                    </p:set>
                                    <p:anim calcmode="lin" valueType="num">
                                      <p:cBhvr>
                                        <p:cTn id="34" dur="500" fill="hold"/>
                                        <p:tgtEl>
                                          <p:spTgt spid="8198">
                                            <p:txEl>
                                              <p:pRg st="6" end="6"/>
                                            </p:txEl>
                                          </p:spTgt>
                                        </p:tgtEl>
                                        <p:attrNameLst>
                                          <p:attrName>ppt_w</p:attrName>
                                        </p:attrNameLst>
                                      </p:cBhvr>
                                      <p:tavLst>
                                        <p:tav tm="0">
                                          <p:val>
                                            <p:strVal val="#ppt_w*0.05"/>
                                          </p:val>
                                        </p:tav>
                                        <p:tav tm="100000">
                                          <p:val>
                                            <p:strVal val="#ppt_w"/>
                                          </p:val>
                                        </p:tav>
                                      </p:tavLst>
                                    </p:anim>
                                    <p:anim calcmode="lin" valueType="num">
                                      <p:cBhvr>
                                        <p:cTn id="35" dur="500" fill="hold"/>
                                        <p:tgtEl>
                                          <p:spTgt spid="8198">
                                            <p:txEl>
                                              <p:pRg st="6" end="6"/>
                                            </p:txEl>
                                          </p:spTgt>
                                        </p:tgtEl>
                                        <p:attrNameLst>
                                          <p:attrName>ppt_h</p:attrName>
                                        </p:attrNameLst>
                                      </p:cBhvr>
                                      <p:tavLst>
                                        <p:tav tm="0">
                                          <p:val>
                                            <p:strVal val="#ppt_h"/>
                                          </p:val>
                                        </p:tav>
                                        <p:tav tm="100000">
                                          <p:val>
                                            <p:strVal val="#ppt_h"/>
                                          </p:val>
                                        </p:tav>
                                      </p:tavLst>
                                    </p:anim>
                                    <p:anim calcmode="lin" valueType="num">
                                      <p:cBhvr>
                                        <p:cTn id="36" dur="500" fill="hold"/>
                                        <p:tgtEl>
                                          <p:spTgt spid="8198">
                                            <p:txEl>
                                              <p:pRg st="6" end="6"/>
                                            </p:txEl>
                                          </p:spTgt>
                                        </p:tgtEl>
                                        <p:attrNameLst>
                                          <p:attrName>ppt_x</p:attrName>
                                        </p:attrNameLst>
                                      </p:cBhvr>
                                      <p:tavLst>
                                        <p:tav tm="0">
                                          <p:val>
                                            <p:strVal val="#ppt_x-.2"/>
                                          </p:val>
                                        </p:tav>
                                        <p:tav tm="100000">
                                          <p:val>
                                            <p:strVal val="#ppt_x"/>
                                          </p:val>
                                        </p:tav>
                                      </p:tavLst>
                                    </p:anim>
                                    <p:anim calcmode="lin" valueType="num">
                                      <p:cBhvr>
                                        <p:cTn id="37" dur="500" fill="hold"/>
                                        <p:tgtEl>
                                          <p:spTgt spid="8198">
                                            <p:txEl>
                                              <p:pRg st="6" end="6"/>
                                            </p:txEl>
                                          </p:spTgt>
                                        </p:tgtEl>
                                        <p:attrNameLst>
                                          <p:attrName>ppt_y</p:attrName>
                                        </p:attrNameLst>
                                      </p:cBhvr>
                                      <p:tavLst>
                                        <p:tav tm="0">
                                          <p:val>
                                            <p:strVal val="#ppt_y"/>
                                          </p:val>
                                        </p:tav>
                                        <p:tav tm="100000">
                                          <p:val>
                                            <p:strVal val="#ppt_y"/>
                                          </p:val>
                                        </p:tav>
                                      </p:tavLst>
                                    </p:anim>
                                    <p:animEffect transition="in" filter="fade">
                                      <p:cBhvr>
                                        <p:cTn id="38" dur="500"/>
                                        <p:tgtEl>
                                          <p:spTgt spid="8198">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8198">
                                            <p:txEl>
                                              <p:pRg st="8" end="8"/>
                                            </p:txEl>
                                          </p:spTgt>
                                        </p:tgtEl>
                                        <p:attrNameLst>
                                          <p:attrName>style.visibility</p:attrName>
                                        </p:attrNameLst>
                                      </p:cBhvr>
                                      <p:to>
                                        <p:strVal val="visible"/>
                                      </p:to>
                                    </p:set>
                                    <p:anim calcmode="lin" valueType="num">
                                      <p:cBhvr>
                                        <p:cTn id="43" dur="500" fill="hold"/>
                                        <p:tgtEl>
                                          <p:spTgt spid="8198">
                                            <p:txEl>
                                              <p:pRg st="8" end="8"/>
                                            </p:txEl>
                                          </p:spTgt>
                                        </p:tgtEl>
                                        <p:attrNameLst>
                                          <p:attrName>ppt_w</p:attrName>
                                        </p:attrNameLst>
                                      </p:cBhvr>
                                      <p:tavLst>
                                        <p:tav tm="0">
                                          <p:val>
                                            <p:strVal val="#ppt_w*0.05"/>
                                          </p:val>
                                        </p:tav>
                                        <p:tav tm="100000">
                                          <p:val>
                                            <p:strVal val="#ppt_w"/>
                                          </p:val>
                                        </p:tav>
                                      </p:tavLst>
                                    </p:anim>
                                    <p:anim calcmode="lin" valueType="num">
                                      <p:cBhvr>
                                        <p:cTn id="44" dur="500" fill="hold"/>
                                        <p:tgtEl>
                                          <p:spTgt spid="8198">
                                            <p:txEl>
                                              <p:pRg st="8" end="8"/>
                                            </p:txEl>
                                          </p:spTgt>
                                        </p:tgtEl>
                                        <p:attrNameLst>
                                          <p:attrName>ppt_h</p:attrName>
                                        </p:attrNameLst>
                                      </p:cBhvr>
                                      <p:tavLst>
                                        <p:tav tm="0">
                                          <p:val>
                                            <p:strVal val="#ppt_h"/>
                                          </p:val>
                                        </p:tav>
                                        <p:tav tm="100000">
                                          <p:val>
                                            <p:strVal val="#ppt_h"/>
                                          </p:val>
                                        </p:tav>
                                      </p:tavLst>
                                    </p:anim>
                                    <p:anim calcmode="lin" valueType="num">
                                      <p:cBhvr>
                                        <p:cTn id="45" dur="500" fill="hold"/>
                                        <p:tgtEl>
                                          <p:spTgt spid="8198">
                                            <p:txEl>
                                              <p:pRg st="8" end="8"/>
                                            </p:txEl>
                                          </p:spTgt>
                                        </p:tgtEl>
                                        <p:attrNameLst>
                                          <p:attrName>ppt_x</p:attrName>
                                        </p:attrNameLst>
                                      </p:cBhvr>
                                      <p:tavLst>
                                        <p:tav tm="0">
                                          <p:val>
                                            <p:strVal val="#ppt_x-.2"/>
                                          </p:val>
                                        </p:tav>
                                        <p:tav tm="100000">
                                          <p:val>
                                            <p:strVal val="#ppt_x"/>
                                          </p:val>
                                        </p:tav>
                                      </p:tavLst>
                                    </p:anim>
                                    <p:anim calcmode="lin" valueType="num">
                                      <p:cBhvr>
                                        <p:cTn id="46" dur="500" fill="hold"/>
                                        <p:tgtEl>
                                          <p:spTgt spid="8198">
                                            <p:txEl>
                                              <p:pRg st="8" end="8"/>
                                            </p:txEl>
                                          </p:spTgt>
                                        </p:tgtEl>
                                        <p:attrNameLst>
                                          <p:attrName>ppt_y</p:attrName>
                                        </p:attrNameLst>
                                      </p:cBhvr>
                                      <p:tavLst>
                                        <p:tav tm="0">
                                          <p:val>
                                            <p:strVal val="#ppt_y"/>
                                          </p:val>
                                        </p:tav>
                                        <p:tav tm="100000">
                                          <p:val>
                                            <p:strVal val="#ppt_y"/>
                                          </p:val>
                                        </p:tav>
                                      </p:tavLst>
                                    </p:anim>
                                    <p:animEffect transition="in" filter="fade">
                                      <p:cBhvr>
                                        <p:cTn id="47"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457200" y="1600200"/>
            <a:ext cx="8229600" cy="4419600"/>
          </a:xfrm>
          <a:prstGeom prst="rect">
            <a:avLst/>
          </a:prstGeom>
          <a:solidFill>
            <a:schemeClr val="bg1"/>
          </a:solidFill>
          <a:ln w="9525">
            <a:noFill/>
            <a:miter lim="800000"/>
            <a:headEnd/>
            <a:tailEnd/>
          </a:ln>
        </p:spPr>
        <p:txBody>
          <a:bodyPr/>
          <a:lstStyle/>
          <a:p>
            <a:pPr marL="342900" indent="-342900" fontAlgn="auto">
              <a:spcBef>
                <a:spcPct val="20000"/>
              </a:spcBef>
              <a:spcAft>
                <a:spcPts val="0"/>
              </a:spcAft>
              <a:buFontTx/>
              <a:buChar char="•"/>
              <a:defRPr/>
            </a:pPr>
            <a:endParaRPr lang="en-GB" sz="4800" b="1" kern="0" dirty="0">
              <a:solidFill>
                <a:srgbClr val="660066"/>
              </a:solidFill>
              <a:latin typeface="Brushed" pitchFamily="2" charset="0"/>
            </a:endParaRPr>
          </a:p>
        </p:txBody>
      </p:sp>
      <p:sp>
        <p:nvSpPr>
          <p:cNvPr id="4" name="Rectangle 3"/>
          <p:cNvSpPr txBox="1">
            <a:spLocks noChangeArrowheads="1"/>
          </p:cNvSpPr>
          <p:nvPr/>
        </p:nvSpPr>
        <p:spPr bwMode="auto">
          <a:xfrm>
            <a:off x="0" y="1500187"/>
            <a:ext cx="8839200" cy="5357813"/>
          </a:xfrm>
          <a:prstGeom prst="rect">
            <a:avLst/>
          </a:prstGeom>
          <a:solidFill>
            <a:schemeClr val="bg1"/>
          </a:solidFill>
          <a:ln w="9525">
            <a:noFill/>
            <a:miter lim="800000"/>
            <a:headEnd/>
            <a:tailEnd/>
          </a:ln>
        </p:spPr>
        <p:txBody>
          <a:bodyPr/>
          <a:lstStyle/>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Read and check my spellings and writing.</a:t>
            </a:r>
          </a:p>
          <a:p>
            <a:pPr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 Check my spellings against the key Art </a:t>
            </a:r>
          </a:p>
          <a:p>
            <a:pPr fontAlgn="auto">
              <a:spcBef>
                <a:spcPct val="20000"/>
              </a:spcBef>
              <a:spcAft>
                <a:spcPts val="0"/>
              </a:spcAft>
              <a:defRPr/>
            </a:pPr>
            <a:r>
              <a:rPr lang="en-GB" sz="3200" b="1" kern="0" dirty="0">
                <a:solidFill>
                  <a:srgbClr val="7030A0"/>
                </a:solidFill>
                <a:effectLst>
                  <a:outerShdw blurRad="38100" dist="38100" dir="2700000" algn="tl">
                    <a:srgbClr val="C0C0C0"/>
                  </a:outerShdw>
                </a:effectLst>
                <a:latin typeface="Comic Sans MS" pitchFamily="66" charset="0"/>
              </a:rPr>
              <a:t> word board.</a:t>
            </a:r>
          </a:p>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Make sure my sentences flow.</a:t>
            </a:r>
          </a:p>
          <a:p>
            <a:pPr marL="342900" indent="-342900"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Make sure I use full detailed sentences.</a:t>
            </a:r>
          </a:p>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Make sure I use key Art words correctly.</a:t>
            </a:r>
          </a:p>
          <a:p>
            <a:pPr marL="342900" indent="-342900"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Make sure I use key</a:t>
            </a:r>
          </a:p>
          <a:p>
            <a:pPr marL="342900" indent="-342900" fontAlgn="auto">
              <a:spcBef>
                <a:spcPct val="20000"/>
              </a:spcBef>
              <a:spcAft>
                <a:spcPts val="0"/>
              </a:spcAft>
              <a:defRPr/>
            </a:pPr>
            <a:r>
              <a:rPr lang="en-GB" sz="3200" b="1" kern="0" dirty="0">
                <a:solidFill>
                  <a:srgbClr val="7030A0"/>
                </a:solidFill>
                <a:effectLst>
                  <a:outerShdw blurRad="38100" dist="38100" dir="2700000" algn="tl">
                    <a:srgbClr val="C0C0C0"/>
                  </a:outerShdw>
                </a:effectLst>
                <a:latin typeface="Comic Sans MS" pitchFamily="66" charset="0"/>
              </a:rPr>
              <a:t>  Art words.</a:t>
            </a:r>
          </a:p>
          <a:p>
            <a:pPr marL="342900" indent="-342900" fontAlgn="auto">
              <a:spcBef>
                <a:spcPct val="20000"/>
              </a:spcBef>
              <a:spcAft>
                <a:spcPts val="0"/>
              </a:spcAft>
              <a:defRPr/>
            </a:pPr>
            <a:endParaRPr lang="en-GB" sz="32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sz="32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sz="40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b="1" kern="0" dirty="0">
              <a:solidFill>
                <a:schemeClr val="accent2">
                  <a:lumMod val="60000"/>
                  <a:lumOff val="40000"/>
                </a:schemeClr>
              </a:solidFill>
              <a:effectLst>
                <a:outerShdw blurRad="38100" dist="38100" dir="2700000" algn="tl">
                  <a:srgbClr val="C0C0C0"/>
                </a:outerShdw>
              </a:effectLst>
              <a:latin typeface="+mj-lt"/>
            </a:endParaRPr>
          </a:p>
        </p:txBody>
      </p:sp>
      <p:sp>
        <p:nvSpPr>
          <p:cNvPr id="7170" name="Rectangle 2"/>
          <p:cNvSpPr>
            <a:spLocks noGrp="1" noChangeArrowheads="1"/>
          </p:cNvSpPr>
          <p:nvPr>
            <p:ph type="title"/>
          </p:nvPr>
        </p:nvSpPr>
        <p:spPr>
          <a:xfrm>
            <a:off x="500063" y="0"/>
            <a:ext cx="8229600" cy="1556792"/>
          </a:xfrm>
        </p:spPr>
        <p:txBody>
          <a:bodyPr rtlCol="0">
            <a:normAutofit fontScale="90000"/>
          </a:bodyPr>
          <a:lstStyle/>
          <a:p>
            <a:pPr eaLnBrk="1" fontAlgn="auto" hangingPunct="1">
              <a:spcAft>
                <a:spcPts val="0"/>
              </a:spcAft>
              <a:defRPr/>
            </a:pP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Set your partner 2 targets</a:t>
            </a:r>
            <a:br>
              <a:rPr lang="en-GB" sz="4000" b="1" u="sng" dirty="0" smtClean="0">
                <a:solidFill>
                  <a:srgbClr val="7030A0"/>
                </a:solidFill>
              </a:rPr>
            </a:br>
            <a:r>
              <a:rPr lang="en-GB" sz="4000" b="1" u="sng" dirty="0" smtClean="0">
                <a:solidFill>
                  <a:srgbClr val="7030A0"/>
                </a:solidFill>
              </a:rPr>
              <a:t>(Discuss target ideas on your table)</a:t>
            </a:r>
            <a:r>
              <a:rPr lang="en-GB" sz="4000" b="1" dirty="0" smtClean="0">
                <a:solidFill>
                  <a:srgbClr val="7030A0"/>
                </a:solidFill>
              </a:rPr>
              <a:t/>
            </a:r>
            <a:br>
              <a:rPr lang="en-GB" sz="4000" b="1" dirty="0" smtClean="0">
                <a:solidFill>
                  <a:srgbClr val="7030A0"/>
                </a:solidFill>
              </a:rPr>
            </a:br>
            <a:r>
              <a:rPr lang="en-GB" sz="4000" b="1" dirty="0" smtClean="0">
                <a:solidFill>
                  <a:srgbClr val="00B050"/>
                </a:solidFill>
              </a:rPr>
              <a:t>They need to...</a:t>
            </a:r>
            <a:r>
              <a:rPr lang="en-GB" sz="4000" b="1" dirty="0" smtClean="0"/>
              <a:t/>
            </a:r>
            <a:br>
              <a:rPr lang="en-GB" sz="4000" b="1" dirty="0" smtClean="0"/>
            </a:br>
            <a:r>
              <a:rPr lang="en-GB" sz="4000" dirty="0" smtClean="0"/>
              <a:t/>
            </a:r>
            <a:br>
              <a:rPr lang="en-GB" sz="4000" dirty="0" smtClean="0"/>
            </a:br>
            <a:r>
              <a:rPr lang="en-GB" sz="4000" dirty="0" smtClean="0"/>
              <a:t/>
            </a:r>
            <a:br>
              <a:rPr lang="en-GB" sz="4000" dirty="0" smtClean="0"/>
            </a:br>
            <a:endParaRPr lang="en-GB" sz="4000" dirty="0" smtClean="0">
              <a:solidFill>
                <a:srgbClr val="FF0000"/>
              </a:solidFill>
            </a:endParaRPr>
          </a:p>
        </p:txBody>
      </p:sp>
      <p:pic>
        <p:nvPicPr>
          <p:cNvPr id="26628" name="Picture 2" descr="http://1.bp.blogspot.com/_4kWqR1_p5jI/SVdcyICPG6I/AAAAAAAAAhQ/8LHDsiZvce4/s400/Hundertwasser+face+poster.jpg"/>
          <p:cNvPicPr>
            <a:picLocks noChangeAspect="1" noChangeArrowheads="1"/>
          </p:cNvPicPr>
          <p:nvPr/>
        </p:nvPicPr>
        <p:blipFill>
          <a:blip r:embed="rId2" cstate="print"/>
          <a:srcRect l="13750" r="28123" b="28326"/>
          <a:stretch>
            <a:fillRect/>
          </a:stretch>
        </p:blipFill>
        <p:spPr bwMode="auto">
          <a:xfrm>
            <a:off x="6572250" y="4535488"/>
            <a:ext cx="2571750" cy="2322512"/>
          </a:xfrm>
          <a:prstGeom prst="rect">
            <a:avLst/>
          </a:prstGeom>
          <a:noFill/>
          <a:ln w="9525">
            <a:noFill/>
            <a:miter lim="800000"/>
            <a:headEnd/>
            <a:tailEnd/>
          </a:ln>
        </p:spPr>
      </p:pic>
      <p:sp>
        <p:nvSpPr>
          <p:cNvPr id="6" name="Cloud Callout 5"/>
          <p:cNvSpPr/>
          <p:nvPr/>
        </p:nvSpPr>
        <p:spPr>
          <a:xfrm rot="4684912" flipV="1">
            <a:off x="4886325" y="4691063"/>
            <a:ext cx="1519237" cy="247173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630" name="TextBox 6"/>
          <p:cNvSpPr txBox="1">
            <a:spLocks noChangeArrowheads="1"/>
          </p:cNvSpPr>
          <p:nvPr/>
        </p:nvSpPr>
        <p:spPr bwMode="auto">
          <a:xfrm>
            <a:off x="5143500" y="5429250"/>
            <a:ext cx="1071563" cy="1200150"/>
          </a:xfrm>
          <a:prstGeom prst="rect">
            <a:avLst/>
          </a:prstGeom>
          <a:noFill/>
          <a:ln w="9525">
            <a:noFill/>
            <a:miter lim="800000"/>
            <a:headEnd/>
            <a:tailEnd/>
          </a:ln>
        </p:spPr>
        <p:txBody>
          <a:bodyPr>
            <a:spAutoFit/>
          </a:bodyPr>
          <a:lstStyle/>
          <a:p>
            <a:r>
              <a:rPr lang="en-GB" sz="720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7170"/>
                                        </p:tgtEl>
                                        <p:attrNameLst>
                                          <p:attrName>style.color</p:attrName>
                                        </p:attrNameLst>
                                      </p:cBhvr>
                                      <p:to>
                                        <p:clrVal>
                                          <a:srgbClr val="9933FF"/>
                                        </p:clrVal>
                                      </p:to>
                                    </p:set>
                                    <p:set>
                                      <p:cBhvr>
                                        <p:cTn id="7" dur="500" fill="hold"/>
                                        <p:tgtEl>
                                          <p:spTgt spid="7170"/>
                                        </p:tgtEl>
                                        <p:attrNameLst>
                                          <p:attrName>fillcolor</p:attrName>
                                        </p:attrNameLst>
                                      </p:cBhvr>
                                      <p:to>
                                        <p:clrVal>
                                          <a:srgbClr val="9933FF"/>
                                        </p:clrVal>
                                      </p:to>
                                    </p:set>
                                    <p:set>
                                      <p:cBhvr>
                                        <p:cTn id="8" dur="500" fill="hold"/>
                                        <p:tgtEl>
                                          <p:spTgt spid="7170"/>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4">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1000" fill="hold"/>
                                        <p:tgtEl>
                                          <p:spTgt spid="4">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4">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8" presetClass="entr" presetSubtype="0" accel="5000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p:cTn id="29" dur="1000" fill="hold"/>
                                        <p:tgtEl>
                                          <p:spTgt spid="4">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4">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4">
                                            <p:txEl>
                                              <p:pRg st="2" end="2"/>
                                            </p:txEl>
                                          </p:spTgt>
                                        </p:tgtEl>
                                        <p:attrNameLst>
                                          <p:attrName>ppt_y</p:attrName>
                                        </p:attrNameLst>
                                      </p:cBhvr>
                                      <p:tavLst>
                                        <p:tav tm="0">
                                          <p:val>
                                            <p:strVal val="#ppt_y"/>
                                          </p:val>
                                        </p:tav>
                                        <p:tav tm="100000">
                                          <p:val>
                                            <p:strVal val="#ppt_y"/>
                                          </p:val>
                                        </p:tav>
                                      </p:tavLst>
                                    </p:anim>
                                    <p:animEffect transition="in" filter="fade">
                                      <p:cBhvr>
                                        <p:cTn id="32" dur="1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1000" fill="hold"/>
                                        <p:tgtEl>
                                          <p:spTgt spid="4">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4">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
                                          </p:val>
                                        </p:tav>
                                        <p:tav tm="100000">
                                          <p:val>
                                            <p:strVal val="#ppt_y"/>
                                          </p:val>
                                        </p:tav>
                                      </p:tavLst>
                                    </p:anim>
                                    <p:animEffect transition="in" filter="fade">
                                      <p:cBhvr>
                                        <p:cTn id="40" dur="100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8" presetClass="entr" presetSubtype="0" accel="5000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p:cTn id="45" dur="1000" fill="hold"/>
                                        <p:tgtEl>
                                          <p:spTgt spid="4">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4">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4">
                                            <p:txEl>
                                              <p:pRg st="4" end="4"/>
                                            </p:txEl>
                                          </p:spTgt>
                                        </p:tgtEl>
                                        <p:attrNameLst>
                                          <p:attrName>ppt_y</p:attrName>
                                        </p:attrNameLst>
                                      </p:cBhvr>
                                      <p:tavLst>
                                        <p:tav tm="0">
                                          <p:val>
                                            <p:strVal val="#ppt_y"/>
                                          </p:val>
                                        </p:tav>
                                        <p:tav tm="100000">
                                          <p:val>
                                            <p:strVal val="#ppt_y"/>
                                          </p:val>
                                        </p:tav>
                                      </p:tavLst>
                                    </p:anim>
                                    <p:animEffect transition="in" filter="fade">
                                      <p:cBhvr>
                                        <p:cTn id="48" dur="1000"/>
                                        <p:tgtEl>
                                          <p:spTgt spid="4">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8" presetClass="entr" presetSubtype="0" accel="5000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p:cTn id="53" dur="1000" fill="hold"/>
                                        <p:tgtEl>
                                          <p:spTgt spid="4">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4" dur="1000" fill="hold"/>
                                        <p:tgtEl>
                                          <p:spTgt spid="4">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5" dur="1000" fill="hold"/>
                                        <p:tgtEl>
                                          <p:spTgt spid="4">
                                            <p:txEl>
                                              <p:pRg st="5" end="5"/>
                                            </p:txEl>
                                          </p:spTgt>
                                        </p:tgtEl>
                                        <p:attrNameLst>
                                          <p:attrName>ppt_y</p:attrName>
                                        </p:attrNameLst>
                                      </p:cBhvr>
                                      <p:tavLst>
                                        <p:tav tm="0">
                                          <p:val>
                                            <p:strVal val="#ppt_y"/>
                                          </p:val>
                                        </p:tav>
                                        <p:tav tm="100000">
                                          <p:val>
                                            <p:strVal val="#ppt_y"/>
                                          </p:val>
                                        </p:tav>
                                      </p:tavLst>
                                    </p:anim>
                                    <p:animEffect transition="in" filter="fade">
                                      <p:cBhvr>
                                        <p:cTn id="56" dur="10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8" presetClass="entr" presetSubtype="0" accel="50000"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p:cTn id="61" dur="1000" fill="hold"/>
                                        <p:tgtEl>
                                          <p:spTgt spid="4">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4">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4">
                                            <p:txEl>
                                              <p:pRg st="6" end="6"/>
                                            </p:txEl>
                                          </p:spTgt>
                                        </p:tgtEl>
                                        <p:attrNameLst>
                                          <p:attrName>ppt_y</p:attrName>
                                        </p:attrNameLst>
                                      </p:cBhvr>
                                      <p:tavLst>
                                        <p:tav tm="0">
                                          <p:val>
                                            <p:strVal val="#ppt_y"/>
                                          </p:val>
                                        </p:tav>
                                        <p:tav tm="100000">
                                          <p:val>
                                            <p:strVal val="#ppt_y"/>
                                          </p:val>
                                        </p:tav>
                                      </p:tavLst>
                                    </p:anim>
                                    <p:animEffect transition="in" filter="fade">
                                      <p:cBhvr>
                                        <p:cTn id="64" dur="1000"/>
                                        <p:tgtEl>
                                          <p:spTgt spid="4">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8" presetClass="entr" presetSubtype="0" accel="50000" fill="hold"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p:cTn id="69" dur="1000" fill="hold"/>
                                        <p:tgtEl>
                                          <p:spTgt spid="4">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4">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4">
                                            <p:txEl>
                                              <p:pRg st="7" end="7"/>
                                            </p:txEl>
                                          </p:spTgt>
                                        </p:tgtEl>
                                        <p:attrNameLst>
                                          <p:attrName>ppt_y</p:attrName>
                                        </p:attrNameLst>
                                      </p:cBhvr>
                                      <p:tavLst>
                                        <p:tav tm="0">
                                          <p:val>
                                            <p:strVal val="#ppt_y"/>
                                          </p:val>
                                        </p:tav>
                                        <p:tav tm="100000">
                                          <p:val>
                                            <p:strVal val="#ppt_y"/>
                                          </p:val>
                                        </p:tav>
                                      </p:tavLst>
                                    </p:anim>
                                    <p:animEffect transition="in" filter="fade">
                                      <p:cBhvr>
                                        <p:cTn id="7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23850" y="0"/>
            <a:ext cx="8229600" cy="1628800"/>
          </a:xfrm>
        </p:spPr>
        <p:txBody>
          <a:bodyPr/>
          <a:lstStyle/>
          <a:p>
            <a:pPr eaLnBrk="1" hangingPunct="1"/>
            <a:r>
              <a:rPr lang="en-GB" sz="6000" b="1" dirty="0" smtClean="0">
                <a:solidFill>
                  <a:srgbClr val="003300"/>
                </a:solidFill>
                <a:latin typeface="Eras Bold ITC" pitchFamily="34" charset="0"/>
              </a:rPr>
              <a:t>Review: Present the Artist</a:t>
            </a:r>
          </a:p>
        </p:txBody>
      </p:sp>
      <p:sp>
        <p:nvSpPr>
          <p:cNvPr id="27650" name="Rectangle 3"/>
          <p:cNvSpPr>
            <a:spLocks noGrp="1" noChangeArrowheads="1"/>
          </p:cNvSpPr>
          <p:nvPr>
            <p:ph type="body" idx="4294967295"/>
          </p:nvPr>
        </p:nvSpPr>
        <p:spPr>
          <a:xfrm>
            <a:off x="0" y="1268413"/>
            <a:ext cx="9144000" cy="5589587"/>
          </a:xfrm>
        </p:spPr>
        <p:txBody>
          <a:bodyPr/>
          <a:lstStyle/>
          <a:p>
            <a:pPr marL="514350" indent="-514350" algn="ctr" eaLnBrk="1" hangingPunct="1">
              <a:buFont typeface="Arial" charset="0"/>
              <a:buNone/>
            </a:pPr>
            <a:endParaRPr lang="en-GB" sz="1100" dirty="0" smtClean="0"/>
          </a:p>
          <a:p>
            <a:pPr marL="514350" indent="-514350" algn="ctr" eaLnBrk="1" hangingPunct="1">
              <a:buFont typeface="Arial" charset="0"/>
              <a:buNone/>
            </a:pPr>
            <a:endParaRPr lang="en-GB" sz="3600" b="1" dirty="0" smtClean="0">
              <a:solidFill>
                <a:srgbClr val="CC0099"/>
              </a:solidFill>
            </a:endParaRPr>
          </a:p>
        </p:txBody>
      </p:sp>
      <p:sp>
        <p:nvSpPr>
          <p:cNvPr id="27651" name="Rectangle 15"/>
          <p:cNvSpPr>
            <a:spLocks noChangeArrowheads="1"/>
          </p:cNvSpPr>
          <p:nvPr/>
        </p:nvSpPr>
        <p:spPr bwMode="auto">
          <a:xfrm>
            <a:off x="0" y="1700808"/>
            <a:ext cx="9144000" cy="3647152"/>
          </a:xfrm>
          <a:prstGeom prst="rect">
            <a:avLst/>
          </a:prstGeom>
          <a:noFill/>
          <a:ln w="9525">
            <a:noFill/>
            <a:miter lim="800000"/>
            <a:headEnd/>
            <a:tailEnd/>
          </a:ln>
        </p:spPr>
        <p:txBody>
          <a:bodyPr wrap="square">
            <a:spAutoFit/>
          </a:bodyPr>
          <a:lstStyle/>
          <a:p>
            <a:pPr algn="ctr"/>
            <a:r>
              <a:rPr lang="en-GB" sz="3300" b="1" u="sng" dirty="0" smtClean="0">
                <a:solidFill>
                  <a:srgbClr val="FF0000"/>
                </a:solidFill>
                <a:latin typeface="Comic Sans MS" pitchFamily="66" charset="0"/>
              </a:rPr>
              <a:t>FOR POSITIVE POINTS:</a:t>
            </a:r>
            <a:r>
              <a:rPr lang="en-GB" sz="3300" b="1" dirty="0" smtClean="0">
                <a:solidFill>
                  <a:srgbClr val="FF0000"/>
                </a:solidFill>
                <a:latin typeface="Comic Sans MS" pitchFamily="66" charset="0"/>
              </a:rPr>
              <a:t> </a:t>
            </a:r>
            <a:r>
              <a:rPr lang="en-GB" sz="3300" dirty="0" smtClean="0">
                <a:solidFill>
                  <a:srgbClr val="669900"/>
                </a:solidFill>
                <a:latin typeface="Comic Sans MS" pitchFamily="66" charset="0"/>
              </a:rPr>
              <a:t>Pick </a:t>
            </a:r>
            <a:r>
              <a:rPr lang="en-GB" sz="3300" dirty="0">
                <a:solidFill>
                  <a:srgbClr val="669900"/>
                </a:solidFill>
                <a:latin typeface="Comic Sans MS" pitchFamily="66" charset="0"/>
              </a:rPr>
              <a:t>the best parts of each persons critical study from their content, form, process and mood section</a:t>
            </a:r>
            <a:r>
              <a:rPr lang="en-GB" sz="3300" dirty="0" smtClean="0">
                <a:solidFill>
                  <a:srgbClr val="669900"/>
                </a:solidFill>
                <a:latin typeface="Comic Sans MS" pitchFamily="66" charset="0"/>
              </a:rPr>
              <a:t>.</a:t>
            </a:r>
          </a:p>
          <a:p>
            <a:pPr algn="ctr"/>
            <a:endParaRPr lang="en-GB" sz="3300" dirty="0">
              <a:solidFill>
                <a:srgbClr val="669900"/>
              </a:solidFill>
              <a:latin typeface="Comic Sans MS" pitchFamily="66" charset="0"/>
            </a:endParaRPr>
          </a:p>
          <a:p>
            <a:pPr algn="ctr"/>
            <a:r>
              <a:rPr lang="en-GB" sz="3300" dirty="0" smtClean="0">
                <a:solidFill>
                  <a:srgbClr val="669900"/>
                </a:solidFill>
                <a:latin typeface="Comic Sans MS" pitchFamily="66" charset="0"/>
              </a:rPr>
              <a:t>Design a presentation, make </a:t>
            </a:r>
            <a:r>
              <a:rPr lang="en-GB" sz="3300" dirty="0">
                <a:solidFill>
                  <a:srgbClr val="669900"/>
                </a:solidFill>
                <a:latin typeface="Comic Sans MS" pitchFamily="66" charset="0"/>
              </a:rPr>
              <a:t>it visually exciting </a:t>
            </a:r>
            <a:r>
              <a:rPr lang="en-GB" sz="3300" dirty="0" smtClean="0">
                <a:solidFill>
                  <a:srgbClr val="669900"/>
                </a:solidFill>
                <a:latin typeface="Comic Sans MS" pitchFamily="66" charset="0"/>
              </a:rPr>
              <a:t>using colour sugar paper and pens.  </a:t>
            </a:r>
            <a:endParaRPr lang="en-GB" sz="3300" dirty="0">
              <a:latin typeface="Comic Sans MS" pitchFamily="66" charset="0"/>
            </a:endParaRPr>
          </a:p>
        </p:txBody>
      </p:sp>
      <p:sp>
        <p:nvSpPr>
          <p:cNvPr id="9" name="5-Point Star 8"/>
          <p:cNvSpPr/>
          <p:nvPr/>
        </p:nvSpPr>
        <p:spPr>
          <a:xfrm>
            <a:off x="107504" y="620688"/>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a:spLocks noChangeArrowheads="1"/>
          </p:cNvSpPr>
          <p:nvPr/>
        </p:nvSpPr>
        <p:spPr bwMode="auto">
          <a:xfrm>
            <a:off x="0" y="5301208"/>
            <a:ext cx="9144000" cy="1556792"/>
          </a:xfrm>
          <a:prstGeom prst="rect">
            <a:avLst/>
          </a:prstGeom>
          <a:solidFill>
            <a:srgbClr val="00CCFF"/>
          </a:solidFill>
          <a:ln w="25400" algn="ctr">
            <a:solidFill>
              <a:srgbClr val="385D8A"/>
            </a:solidFill>
            <a:miter lim="800000"/>
            <a:headEnd/>
            <a:tailEnd/>
          </a:ln>
        </p:spPr>
        <p:txBody>
          <a:bodyPr anchor="ctr"/>
          <a:lstStyle/>
          <a:p>
            <a:pPr algn="ctr">
              <a:defRPr/>
            </a:pPr>
            <a:endParaRPr lang="en-GB">
              <a:solidFill>
                <a:schemeClr val="lt1"/>
              </a:solidFill>
              <a:latin typeface="+mn-lt"/>
            </a:endParaRPr>
          </a:p>
        </p:txBody>
      </p:sp>
      <p:sp>
        <p:nvSpPr>
          <p:cNvPr id="27655" name="Rectangle 8"/>
          <p:cNvSpPr>
            <a:spLocks noChangeArrowheads="1"/>
          </p:cNvSpPr>
          <p:nvPr/>
        </p:nvSpPr>
        <p:spPr bwMode="auto">
          <a:xfrm>
            <a:off x="395288" y="5373688"/>
            <a:ext cx="8280400" cy="1187450"/>
          </a:xfrm>
          <a:prstGeom prst="rect">
            <a:avLst/>
          </a:prstGeom>
          <a:noFill/>
          <a:ln w="9525">
            <a:noFill/>
            <a:miter lim="800000"/>
            <a:headEnd/>
            <a:tailEnd/>
          </a:ln>
        </p:spPr>
        <p:txBody>
          <a:bodyPr>
            <a:spAutoFit/>
          </a:bodyPr>
          <a:lstStyle/>
          <a:p>
            <a:r>
              <a:rPr lang="en-GB" sz="2400" b="1">
                <a:solidFill>
                  <a:srgbClr val="FF3300"/>
                </a:solidFill>
              </a:rPr>
              <a:t>Key skills to demonstrate in to days lesson for whole table positive points: </a:t>
            </a:r>
            <a:r>
              <a:rPr lang="en-GB" sz="2400" b="1">
                <a:solidFill>
                  <a:srgbClr val="FF0000"/>
                </a:solidFill>
              </a:rPr>
              <a:t>Listening, communicating, patience, teamwork, creativity, effective participators</a:t>
            </a:r>
          </a:p>
        </p:txBody>
      </p:sp>
      <p:sp>
        <p:nvSpPr>
          <p:cNvPr id="11" name="5-Point Star 10"/>
          <p:cNvSpPr/>
          <p:nvPr/>
        </p:nvSpPr>
        <p:spPr>
          <a:xfrm>
            <a:off x="7524328" y="620688"/>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468313" y="-214313"/>
            <a:ext cx="8229600" cy="1143001"/>
          </a:xfrm>
        </p:spPr>
        <p:txBody>
          <a:bodyPr/>
          <a:lstStyle/>
          <a:p>
            <a:pPr eaLnBrk="1" hangingPunct="1"/>
            <a:r>
              <a:rPr lang="en-GB" sz="5400" b="1" smtClean="0">
                <a:solidFill>
                  <a:srgbClr val="CC0000"/>
                </a:solidFill>
                <a:latin typeface="Curlz MT" pitchFamily="82" charset="0"/>
              </a:rPr>
              <a:t>Connector</a:t>
            </a:r>
          </a:p>
        </p:txBody>
      </p:sp>
      <p:sp>
        <p:nvSpPr>
          <p:cNvPr id="4099" name="Rectangle 3"/>
          <p:cNvSpPr>
            <a:spLocks noGrp="1" noChangeArrowheads="1"/>
          </p:cNvSpPr>
          <p:nvPr>
            <p:ph type="body" idx="1"/>
          </p:nvPr>
        </p:nvSpPr>
        <p:spPr>
          <a:xfrm>
            <a:off x="0" y="928688"/>
            <a:ext cx="9144000" cy="5715000"/>
          </a:xfrm>
        </p:spPr>
        <p:txBody>
          <a:bodyPr/>
          <a:lstStyle/>
          <a:p>
            <a:pPr algn="ctr" eaLnBrk="1" hangingPunct="1">
              <a:lnSpc>
                <a:spcPct val="90000"/>
              </a:lnSpc>
              <a:buNone/>
            </a:pPr>
            <a:r>
              <a:rPr lang="en-GB" sz="2900" dirty="0" smtClean="0"/>
              <a:t>Write down at </a:t>
            </a:r>
            <a:r>
              <a:rPr lang="en-GB" sz="2900" b="1" u="sng" dirty="0" smtClean="0"/>
              <a:t>least 5 sentences </a:t>
            </a:r>
            <a:r>
              <a:rPr lang="en-GB" sz="2900" dirty="0" smtClean="0"/>
              <a:t>describing the work below:</a:t>
            </a:r>
            <a:endParaRPr lang="en-GB" sz="2900" dirty="0" smtClean="0">
              <a:solidFill>
                <a:schemeClr val="accent2"/>
              </a:solidFill>
            </a:endParaRPr>
          </a:p>
        </p:txBody>
      </p:sp>
      <p:pic>
        <p:nvPicPr>
          <p:cNvPr id="8" name="Picture 9" descr="http://noircafe.files.wordpress.com/2009/01/hundertwasser-friedensreich-blobs-grow-in-beloved-gardens-1975-97005521.jpg"/>
          <p:cNvPicPr>
            <a:picLocks noChangeAspect="1" noChangeArrowheads="1"/>
          </p:cNvPicPr>
          <p:nvPr/>
        </p:nvPicPr>
        <p:blipFill>
          <a:blip r:embed="rId2" r:link="rId3" cstate="print"/>
          <a:srcRect l="6556" t="5207" r="7566" b="6282"/>
          <a:stretch>
            <a:fillRect/>
          </a:stretch>
        </p:blipFill>
        <p:spPr bwMode="auto">
          <a:xfrm>
            <a:off x="4895528" y="1628800"/>
            <a:ext cx="4248472" cy="4248472"/>
          </a:xfrm>
          <a:prstGeom prst="rect">
            <a:avLst/>
          </a:prstGeom>
          <a:noFill/>
          <a:ln w="9525">
            <a:noFill/>
            <a:miter lim="800000"/>
            <a:headEnd/>
            <a:tailEnd/>
          </a:ln>
        </p:spPr>
      </p:pic>
      <p:sp>
        <p:nvSpPr>
          <p:cNvPr id="9" name="TextBox 8"/>
          <p:cNvSpPr txBox="1"/>
          <p:nvPr/>
        </p:nvSpPr>
        <p:spPr>
          <a:xfrm>
            <a:off x="0" y="1268760"/>
            <a:ext cx="5000625" cy="6319872"/>
          </a:xfrm>
          <a:prstGeom prst="rect">
            <a:avLst/>
          </a:prstGeom>
          <a:noFill/>
        </p:spPr>
        <p:txBody>
          <a:bodyPr wrap="square">
            <a:spAutoFit/>
          </a:bodyPr>
          <a:lstStyle/>
          <a:p>
            <a:pPr fontAlgn="auto">
              <a:spcBef>
                <a:spcPts val="0"/>
              </a:spcBef>
              <a:spcAft>
                <a:spcPts val="0"/>
              </a:spcAft>
              <a:defRPr/>
            </a:pPr>
            <a:r>
              <a:rPr lang="en-GB" sz="2800" b="1" dirty="0" smtClean="0">
                <a:solidFill>
                  <a:schemeClr val="accent3">
                    <a:lumMod val="50000"/>
                  </a:schemeClr>
                </a:solidFill>
                <a:latin typeface="+mn-lt"/>
              </a:rPr>
              <a:t>The </a:t>
            </a:r>
            <a:r>
              <a:rPr lang="en-GB" sz="2800" b="1" u="sng" dirty="0" smtClean="0">
                <a:solidFill>
                  <a:schemeClr val="accent3">
                    <a:lumMod val="50000"/>
                  </a:schemeClr>
                </a:solidFill>
                <a:latin typeface="+mn-lt"/>
              </a:rPr>
              <a:t>shapes</a:t>
            </a:r>
            <a:r>
              <a:rPr lang="en-GB" sz="2800" b="1" dirty="0" smtClean="0">
                <a:solidFill>
                  <a:schemeClr val="accent3">
                    <a:lumMod val="50000"/>
                  </a:schemeClr>
                </a:solidFill>
                <a:latin typeface="+mn-lt"/>
              </a:rPr>
              <a:t> are mostly round or curved.</a:t>
            </a:r>
            <a:endParaRPr lang="en-GB" sz="2800" b="1" dirty="0">
              <a:solidFill>
                <a:schemeClr val="accent3">
                  <a:lumMod val="50000"/>
                </a:schemeClr>
              </a:solidFill>
              <a:latin typeface="+mn-lt"/>
            </a:endParaRPr>
          </a:p>
          <a:p>
            <a:pPr fontAlgn="auto">
              <a:spcBef>
                <a:spcPts val="0"/>
              </a:spcBef>
              <a:spcAft>
                <a:spcPts val="0"/>
              </a:spcAft>
              <a:defRPr/>
            </a:pPr>
            <a:r>
              <a:rPr lang="en-GB" sz="2800" b="1" dirty="0" smtClean="0">
                <a:solidFill>
                  <a:srgbClr val="FF0000"/>
                </a:solidFill>
                <a:latin typeface="+mn-lt"/>
              </a:rPr>
              <a:t>The artist uses the complimentary </a:t>
            </a:r>
            <a:r>
              <a:rPr lang="en-GB" sz="2800" b="1" u="sng" dirty="0" smtClean="0">
                <a:solidFill>
                  <a:srgbClr val="FF0000"/>
                </a:solidFill>
                <a:latin typeface="+mn-lt"/>
              </a:rPr>
              <a:t>colours</a:t>
            </a:r>
            <a:r>
              <a:rPr lang="en-GB" sz="2800" b="1" dirty="0" smtClean="0">
                <a:solidFill>
                  <a:srgbClr val="FF0000"/>
                </a:solidFill>
                <a:latin typeface="+mn-lt"/>
              </a:rPr>
              <a:t> red and green to make them stand out.</a:t>
            </a:r>
            <a:endParaRPr lang="en-GB" sz="2800" b="1" dirty="0">
              <a:solidFill>
                <a:srgbClr val="FF0000"/>
              </a:solidFill>
              <a:latin typeface="+mn-lt"/>
            </a:endParaRPr>
          </a:p>
          <a:p>
            <a:pPr fontAlgn="auto">
              <a:spcBef>
                <a:spcPts val="0"/>
              </a:spcBef>
              <a:spcAft>
                <a:spcPts val="0"/>
              </a:spcAft>
              <a:defRPr/>
            </a:pPr>
            <a:r>
              <a:rPr lang="en-GB" sz="2800" b="1" dirty="0" smtClean="0">
                <a:solidFill>
                  <a:schemeClr val="accent3">
                    <a:lumMod val="50000"/>
                  </a:schemeClr>
                </a:solidFill>
                <a:latin typeface="+mn-lt"/>
              </a:rPr>
              <a:t>The artists </a:t>
            </a:r>
            <a:r>
              <a:rPr lang="en-GB" sz="2800" b="1" u="sng" dirty="0" err="1" smtClean="0">
                <a:solidFill>
                  <a:schemeClr val="accent3">
                    <a:lumMod val="50000"/>
                  </a:schemeClr>
                </a:solidFill>
                <a:latin typeface="+mn-lt"/>
              </a:rPr>
              <a:t>markmaking</a:t>
            </a:r>
            <a:r>
              <a:rPr lang="en-GB" sz="2800" b="1" u="sng" dirty="0" smtClean="0">
                <a:solidFill>
                  <a:schemeClr val="accent3">
                    <a:lumMod val="50000"/>
                  </a:schemeClr>
                </a:solidFill>
                <a:latin typeface="+mn-lt"/>
              </a:rPr>
              <a:t> lines </a:t>
            </a:r>
            <a:r>
              <a:rPr lang="en-GB" sz="2800" b="1" dirty="0" smtClean="0">
                <a:solidFill>
                  <a:schemeClr val="accent3">
                    <a:lumMod val="50000"/>
                  </a:schemeClr>
                </a:solidFill>
                <a:latin typeface="+mn-lt"/>
              </a:rPr>
              <a:t>are</a:t>
            </a:r>
          </a:p>
          <a:p>
            <a:pPr fontAlgn="auto">
              <a:spcBef>
                <a:spcPts val="0"/>
              </a:spcBef>
              <a:spcAft>
                <a:spcPts val="0"/>
              </a:spcAft>
              <a:defRPr/>
            </a:pPr>
            <a:r>
              <a:rPr lang="en-GB" sz="2800" b="1" dirty="0" smtClean="0">
                <a:solidFill>
                  <a:schemeClr val="accent3">
                    <a:lumMod val="50000"/>
                  </a:schemeClr>
                </a:solidFill>
                <a:latin typeface="+mn-lt"/>
              </a:rPr>
              <a:t>never straight as nature is not perfect. </a:t>
            </a:r>
            <a:endParaRPr lang="en-GB" sz="2800" b="1" dirty="0">
              <a:solidFill>
                <a:schemeClr val="accent3">
                  <a:lumMod val="50000"/>
                </a:schemeClr>
              </a:solidFill>
              <a:latin typeface="+mn-lt"/>
            </a:endParaRPr>
          </a:p>
          <a:p>
            <a:pPr fontAlgn="auto">
              <a:spcBef>
                <a:spcPts val="0"/>
              </a:spcBef>
              <a:spcAft>
                <a:spcPts val="0"/>
              </a:spcAft>
              <a:defRPr/>
            </a:pPr>
            <a:r>
              <a:rPr lang="en-GB" sz="2800" b="1" dirty="0" smtClean="0">
                <a:solidFill>
                  <a:srgbClr val="FF0000"/>
                </a:solidFill>
                <a:latin typeface="+mn-lt"/>
              </a:rPr>
              <a:t>There are lots of shapes and lines used creating a </a:t>
            </a:r>
            <a:r>
              <a:rPr lang="en-GB" sz="2800" b="1" u="sng" dirty="0" smtClean="0">
                <a:solidFill>
                  <a:srgbClr val="FF0000"/>
                </a:solidFill>
                <a:latin typeface="+mn-lt"/>
              </a:rPr>
              <a:t>patterned </a:t>
            </a:r>
            <a:r>
              <a:rPr lang="en-GB" sz="2800" b="1" dirty="0" smtClean="0">
                <a:solidFill>
                  <a:srgbClr val="FF0000"/>
                </a:solidFill>
                <a:latin typeface="+mn-lt"/>
              </a:rPr>
              <a:t>effect.</a:t>
            </a:r>
            <a:endParaRPr lang="en-GB" sz="2800" b="1" dirty="0">
              <a:solidFill>
                <a:srgbClr val="FF0000"/>
              </a:solidFill>
              <a:latin typeface="+mn-lt"/>
            </a:endParaRPr>
          </a:p>
          <a:p>
            <a:pPr fontAlgn="auto">
              <a:spcBef>
                <a:spcPts val="0"/>
              </a:spcBef>
              <a:spcAft>
                <a:spcPts val="0"/>
              </a:spcAft>
              <a:defRPr/>
            </a:pPr>
            <a:r>
              <a:rPr lang="en-GB" sz="2800" b="1" dirty="0" smtClean="0">
                <a:solidFill>
                  <a:schemeClr val="accent3">
                    <a:lumMod val="50000"/>
                  </a:schemeClr>
                </a:solidFill>
                <a:latin typeface="+mn-lt"/>
              </a:rPr>
              <a:t>The same shapes are repeated in different </a:t>
            </a:r>
            <a:r>
              <a:rPr lang="en-GB" sz="2800" b="1" u="sng" dirty="0" smtClean="0">
                <a:solidFill>
                  <a:schemeClr val="accent3">
                    <a:lumMod val="50000"/>
                  </a:schemeClr>
                </a:solidFill>
                <a:latin typeface="+mn-lt"/>
              </a:rPr>
              <a:t>sizes.</a:t>
            </a:r>
            <a:endParaRPr lang="en-GB" sz="2800" b="1" u="sng" dirty="0">
              <a:solidFill>
                <a:schemeClr val="accent3">
                  <a:lumMod val="50000"/>
                </a:schemeClr>
              </a:solidFill>
              <a:latin typeface="+mn-lt"/>
            </a:endParaRPr>
          </a:p>
          <a:p>
            <a:pPr fontAlgn="auto">
              <a:spcBef>
                <a:spcPts val="0"/>
              </a:spcBef>
              <a:spcAft>
                <a:spcPts val="0"/>
              </a:spcAft>
              <a:defRPr/>
            </a:pPr>
            <a:endParaRPr lang="en-GB" sz="3600" dirty="0">
              <a:latin typeface="+mn-lt"/>
            </a:endParaRPr>
          </a:p>
        </p:txBody>
      </p:sp>
      <p:pic>
        <p:nvPicPr>
          <p:cNvPr id="14341" name="Picture 4" descr="NZ Flag Design by Hudertwasser"/>
          <p:cNvPicPr>
            <a:picLocks noChangeAspect="1" noChangeArrowheads="1"/>
          </p:cNvPicPr>
          <p:nvPr/>
        </p:nvPicPr>
        <p:blipFill>
          <a:blip r:embed="rId4" cstate="print"/>
          <a:srcRect/>
          <a:stretch>
            <a:fillRect/>
          </a:stretch>
        </p:blipFill>
        <p:spPr bwMode="auto">
          <a:xfrm>
            <a:off x="0" y="0"/>
            <a:ext cx="1928813" cy="995363"/>
          </a:xfrm>
          <a:prstGeom prst="rect">
            <a:avLst/>
          </a:prstGeom>
          <a:noFill/>
          <a:ln w="9525">
            <a:noFill/>
            <a:miter lim="800000"/>
            <a:headEnd/>
            <a:tailEnd/>
          </a:ln>
        </p:spPr>
      </p:pic>
      <p:pic>
        <p:nvPicPr>
          <p:cNvPr id="14342" name="Picture 4" descr="NZ Flag Design by Hudertwasser"/>
          <p:cNvPicPr>
            <a:picLocks noChangeAspect="1" noChangeArrowheads="1"/>
          </p:cNvPicPr>
          <p:nvPr/>
        </p:nvPicPr>
        <p:blipFill>
          <a:blip r:embed="rId5" cstate="print"/>
          <a:srcRect/>
          <a:stretch>
            <a:fillRect/>
          </a:stretch>
        </p:blipFill>
        <p:spPr bwMode="auto">
          <a:xfrm>
            <a:off x="7215188" y="0"/>
            <a:ext cx="1928812" cy="995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099">
                                            <p:txEl>
                                              <p:pRg st="0" end="0"/>
                                            </p:txEl>
                                          </p:spTgt>
                                        </p:tgtEl>
                                        <p:attrNameLst>
                                          <p:attrName>style.visibility</p:attrName>
                                        </p:attrNameLst>
                                      </p:cBhvr>
                                      <p:to>
                                        <p:strVal val="visible"/>
                                      </p:to>
                                    </p:set>
                                    <p:anim calcmode="discrete" valueType="clr">
                                      <p:cBhvr override="childStyle">
                                        <p:cTn id="7" dur="80"/>
                                        <p:tgtEl>
                                          <p:spTgt spid="4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09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heckerboard(across)">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dissolve">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dissolve">
                                      <p:cBhvr>
                                        <p:cTn id="24" dur="5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dissolve">
                                      <p:cBhvr>
                                        <p:cTn id="29" dur="500"/>
                                        <p:tgtEl>
                                          <p:spTgt spid="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dissolve">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dissolve">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dissolve">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467544" y="2708920"/>
            <a:ext cx="8077200" cy="2448272"/>
          </a:xfrm>
          <a:prstGeom prst="rect">
            <a:avLst/>
          </a:prstGeom>
          <a:solidFill>
            <a:srgbClr val="FFCC66"/>
          </a:solidFill>
          <a:ln w="9525">
            <a:solidFill>
              <a:schemeClr val="tx1"/>
            </a:solidFill>
            <a:miter lim="800000"/>
            <a:headEnd/>
            <a:tailEnd/>
          </a:ln>
        </p:spPr>
        <p:txBody>
          <a:bodyPr wrap="none" anchor="ctr"/>
          <a:lstStyle/>
          <a:p>
            <a:endParaRPr lang="en-GB">
              <a:latin typeface="Calibri" pitchFamily="34" charset="0"/>
            </a:endParaRPr>
          </a:p>
        </p:txBody>
      </p:sp>
      <p:sp>
        <p:nvSpPr>
          <p:cNvPr id="10243" name="Rectangle 2"/>
          <p:cNvSpPr>
            <a:spLocks noGrp="1" noChangeArrowheads="1"/>
          </p:cNvSpPr>
          <p:nvPr>
            <p:ph type="title"/>
          </p:nvPr>
        </p:nvSpPr>
        <p:spPr>
          <a:xfrm>
            <a:off x="457200" y="0"/>
            <a:ext cx="8229600" cy="642938"/>
          </a:xfrm>
        </p:spPr>
        <p:txBody>
          <a:bodyPr rtlCol="0">
            <a:normAutofit fontScale="90000"/>
          </a:bodyPr>
          <a:lstStyle/>
          <a:p>
            <a:pPr eaLnBrk="1" fontAlgn="auto" hangingPunct="1">
              <a:spcAft>
                <a:spcPts val="0"/>
              </a:spcAft>
              <a:defRPr/>
            </a:pPr>
            <a:r>
              <a:rPr lang="en-GB" sz="4000" b="1" smtClean="0">
                <a:solidFill>
                  <a:srgbClr val="FF0000"/>
                </a:solidFill>
              </a:rPr>
              <a:t>Level: Critical Study</a:t>
            </a:r>
            <a:r>
              <a:rPr lang="en-GB" sz="4000" smtClean="0"/>
              <a:t> </a:t>
            </a:r>
          </a:p>
        </p:txBody>
      </p:sp>
      <p:sp>
        <p:nvSpPr>
          <p:cNvPr id="15363" name="Rectangle 4"/>
          <p:cNvSpPr>
            <a:spLocks noChangeArrowheads="1"/>
          </p:cNvSpPr>
          <p:nvPr/>
        </p:nvSpPr>
        <p:spPr bwMode="auto">
          <a:xfrm>
            <a:off x="500063" y="571501"/>
            <a:ext cx="8077200" cy="1993404"/>
          </a:xfrm>
          <a:prstGeom prst="rect">
            <a:avLst/>
          </a:prstGeom>
          <a:solidFill>
            <a:srgbClr val="CCFF99"/>
          </a:solidFill>
          <a:ln w="9525">
            <a:solidFill>
              <a:schemeClr val="tx1"/>
            </a:solidFill>
            <a:miter lim="800000"/>
            <a:headEnd/>
            <a:tailEnd/>
          </a:ln>
        </p:spPr>
        <p:txBody>
          <a:bodyPr wrap="none" anchor="ctr"/>
          <a:lstStyle/>
          <a:p>
            <a:endParaRPr lang="en-GB">
              <a:solidFill>
                <a:srgbClr val="99FF66"/>
              </a:solidFill>
              <a:latin typeface="Calibri" pitchFamily="34" charset="0"/>
            </a:endParaRPr>
          </a:p>
        </p:txBody>
      </p:sp>
      <p:sp>
        <p:nvSpPr>
          <p:cNvPr id="15364" name="Rectangle 6"/>
          <p:cNvSpPr>
            <a:spLocks noChangeArrowheads="1"/>
          </p:cNvSpPr>
          <p:nvPr/>
        </p:nvSpPr>
        <p:spPr bwMode="auto">
          <a:xfrm>
            <a:off x="467544" y="5517232"/>
            <a:ext cx="8077200" cy="1071562"/>
          </a:xfrm>
          <a:prstGeom prst="rect">
            <a:avLst/>
          </a:prstGeom>
          <a:solidFill>
            <a:srgbClr val="FF99CC"/>
          </a:solidFill>
          <a:ln w="9525">
            <a:solidFill>
              <a:schemeClr val="tx1"/>
            </a:solidFill>
            <a:miter lim="800000"/>
            <a:headEnd/>
            <a:tailEnd/>
          </a:ln>
        </p:spPr>
        <p:txBody>
          <a:bodyPr wrap="none" anchor="ctr"/>
          <a:lstStyle/>
          <a:p>
            <a:endParaRPr lang="en-GB">
              <a:latin typeface="Calibri" pitchFamily="34" charset="0"/>
            </a:endParaRPr>
          </a:p>
        </p:txBody>
      </p:sp>
      <p:sp>
        <p:nvSpPr>
          <p:cNvPr id="8198" name="Rectangle 3"/>
          <p:cNvSpPr>
            <a:spLocks noGrp="1" noChangeArrowheads="1"/>
          </p:cNvSpPr>
          <p:nvPr>
            <p:ph type="body" idx="1"/>
          </p:nvPr>
        </p:nvSpPr>
        <p:spPr>
          <a:xfrm>
            <a:off x="539552" y="548680"/>
            <a:ext cx="8229600" cy="6000750"/>
          </a:xfrm>
        </p:spPr>
        <p:txBody>
          <a:bodyPr/>
          <a:lstStyle/>
          <a:p>
            <a:pPr marL="609600" indent="-609600" eaLnBrk="1" hangingPunct="1">
              <a:lnSpc>
                <a:spcPct val="90000"/>
              </a:lnSpc>
              <a:buFontTx/>
              <a:buNone/>
            </a:pPr>
            <a:r>
              <a:rPr lang="en-GB" sz="2400" b="1" u="sng" dirty="0" smtClean="0">
                <a:solidFill>
                  <a:srgbClr val="009900"/>
                </a:solidFill>
                <a:latin typeface="Tahoma" pitchFamily="34" charset="0"/>
              </a:rPr>
              <a:t>Level 4C:</a:t>
            </a:r>
            <a:r>
              <a:rPr lang="en-GB" sz="2400" b="1" dirty="0" smtClean="0">
                <a:solidFill>
                  <a:srgbClr val="009900"/>
                </a:solidFill>
                <a:latin typeface="Tahoma" pitchFamily="34" charset="0"/>
              </a:rPr>
              <a:t> </a:t>
            </a:r>
            <a:r>
              <a:rPr lang="en-GB" sz="2400" b="1" dirty="0" smtClean="0">
                <a:latin typeface="Tahoma" pitchFamily="34" charset="0"/>
              </a:rPr>
              <a:t>Full </a:t>
            </a:r>
            <a:r>
              <a:rPr lang="en-GB" sz="2400" b="1" u="sng" dirty="0" smtClean="0">
                <a:latin typeface="Tahoma" pitchFamily="34" charset="0"/>
              </a:rPr>
              <a:t>detailed sentences</a:t>
            </a:r>
            <a:r>
              <a:rPr lang="en-GB" sz="2400" u="sng" dirty="0" smtClean="0">
                <a:latin typeface="Tahoma" pitchFamily="34" charset="0"/>
              </a:rPr>
              <a:t> </a:t>
            </a:r>
            <a:r>
              <a:rPr lang="en-GB" sz="2400" dirty="0" smtClean="0">
                <a:latin typeface="Tahoma" pitchFamily="34" charset="0"/>
              </a:rPr>
              <a:t>showing </a:t>
            </a:r>
            <a:r>
              <a:rPr lang="en-GB" sz="2400" b="1" u="sng" dirty="0" smtClean="0">
                <a:latin typeface="Tahoma" pitchFamily="34" charset="0"/>
              </a:rPr>
              <a:t>excellent understandin</a:t>
            </a:r>
            <a:r>
              <a:rPr lang="en-GB" sz="2400" b="1" dirty="0" smtClean="0">
                <a:latin typeface="Tahoma" pitchFamily="34" charset="0"/>
              </a:rPr>
              <a:t>g</a:t>
            </a:r>
            <a:r>
              <a:rPr lang="en-GB" sz="2400" dirty="0" smtClean="0">
                <a:latin typeface="Tahoma" pitchFamily="34" charset="0"/>
              </a:rPr>
              <a:t> of </a:t>
            </a:r>
            <a:r>
              <a:rPr lang="en-GB" sz="2400" b="1" dirty="0" smtClean="0">
                <a:latin typeface="Tahoma" pitchFamily="34" charset="0"/>
              </a:rPr>
              <a:t>key Art words.</a:t>
            </a:r>
          </a:p>
          <a:p>
            <a:pPr marL="609600" indent="-609600" eaLnBrk="1" hangingPunct="1">
              <a:lnSpc>
                <a:spcPct val="90000"/>
              </a:lnSpc>
              <a:buFontTx/>
              <a:buNone/>
            </a:pPr>
            <a:endParaRPr lang="en-GB" sz="2400" b="1" u="sng" dirty="0" smtClean="0">
              <a:solidFill>
                <a:srgbClr val="FF0000"/>
              </a:solidFill>
              <a:latin typeface="Tahoma" pitchFamily="34" charset="0"/>
            </a:endParaRPr>
          </a:p>
          <a:p>
            <a:pPr marL="609600" indent="-609600" eaLnBrk="1" hangingPunct="1">
              <a:lnSpc>
                <a:spcPct val="90000"/>
              </a:lnSpc>
              <a:buFontTx/>
              <a:buNone/>
            </a:pPr>
            <a:r>
              <a:rPr lang="en-GB" sz="2400" b="1" u="sng" dirty="0" smtClean="0">
                <a:solidFill>
                  <a:srgbClr val="009900"/>
                </a:solidFill>
                <a:latin typeface="Tahoma" pitchFamily="34" charset="0"/>
              </a:rPr>
              <a:t>Level 3A:</a:t>
            </a:r>
            <a:r>
              <a:rPr lang="en-GB" sz="2400" b="1" dirty="0" smtClean="0">
                <a:solidFill>
                  <a:srgbClr val="009900"/>
                </a:solidFill>
                <a:latin typeface="Tahoma" pitchFamily="34" charset="0"/>
              </a:rPr>
              <a:t> </a:t>
            </a:r>
            <a:r>
              <a:rPr lang="en-GB" sz="2400" b="1" u="sng" dirty="0" smtClean="0">
                <a:latin typeface="Tahoma" pitchFamily="34" charset="0"/>
              </a:rPr>
              <a:t>Sentences flow</a:t>
            </a:r>
            <a:r>
              <a:rPr lang="en-GB" sz="2400" dirty="0" smtClean="0">
                <a:latin typeface="Tahoma" pitchFamily="34" charset="0"/>
              </a:rPr>
              <a:t> showing </a:t>
            </a:r>
            <a:r>
              <a:rPr lang="en-GB" sz="2400" b="1" u="sng" dirty="0" smtClean="0">
                <a:latin typeface="Tahoma" pitchFamily="34" charset="0"/>
              </a:rPr>
              <a:t>good understanding</a:t>
            </a:r>
            <a:r>
              <a:rPr lang="en-GB" sz="2400" b="1" dirty="0" smtClean="0">
                <a:latin typeface="Tahoma" pitchFamily="34" charset="0"/>
              </a:rPr>
              <a:t> of key Art words.</a:t>
            </a:r>
          </a:p>
          <a:p>
            <a:pPr marL="609600" indent="-609600" eaLnBrk="1" hangingPunct="1">
              <a:lnSpc>
                <a:spcPct val="90000"/>
              </a:lnSpc>
              <a:buFontTx/>
              <a:buNone/>
            </a:pPr>
            <a:endParaRPr lang="en-GB" sz="2400" b="1" dirty="0" smtClean="0">
              <a:latin typeface="Tahoma" pitchFamily="34" charset="0"/>
            </a:endParaRPr>
          </a:p>
          <a:p>
            <a:pPr marL="609600" indent="-609600" eaLnBrk="1" hangingPunct="1">
              <a:spcBef>
                <a:spcPct val="0"/>
              </a:spcBef>
              <a:buFontTx/>
              <a:buNone/>
            </a:pPr>
            <a:r>
              <a:rPr lang="en-GB" sz="2400" b="1" u="sng" dirty="0" smtClean="0">
                <a:solidFill>
                  <a:srgbClr val="FF6600"/>
                </a:solidFill>
                <a:latin typeface="Tahoma" pitchFamily="34" charset="0"/>
              </a:rPr>
              <a:t>Level 3B:</a:t>
            </a:r>
            <a:r>
              <a:rPr lang="en-GB" sz="2400" b="1" dirty="0" smtClean="0">
                <a:solidFill>
                  <a:srgbClr val="FF6600"/>
                </a:solidFill>
                <a:latin typeface="Tahoma" pitchFamily="34" charset="0"/>
              </a:rPr>
              <a:t> </a:t>
            </a:r>
            <a:r>
              <a:rPr lang="en-GB" sz="2400" b="1" u="sng" dirty="0" smtClean="0">
                <a:latin typeface="Tahoma" pitchFamily="34" charset="0"/>
              </a:rPr>
              <a:t>Sentences may not all flow</a:t>
            </a:r>
            <a:r>
              <a:rPr lang="en-GB" sz="2400" dirty="0" smtClean="0">
                <a:latin typeface="Tahoma" pitchFamily="34" charset="0"/>
              </a:rPr>
              <a:t> but show </a:t>
            </a:r>
            <a:r>
              <a:rPr lang="en-GB" sz="2400" b="1" dirty="0" smtClean="0">
                <a:latin typeface="Tahoma" pitchFamily="34" charset="0"/>
              </a:rPr>
              <a:t>understanding</a:t>
            </a:r>
            <a:r>
              <a:rPr lang="en-GB" sz="2400" dirty="0" smtClean="0">
                <a:latin typeface="Tahoma" pitchFamily="34" charset="0"/>
              </a:rPr>
              <a:t> of </a:t>
            </a:r>
            <a:r>
              <a:rPr lang="en-GB" sz="2400" b="1" dirty="0" smtClean="0">
                <a:latin typeface="Tahoma" pitchFamily="34" charset="0"/>
              </a:rPr>
              <a:t>key Art words.</a:t>
            </a:r>
            <a:endParaRPr lang="en-GB" sz="2400" b="1" u="sng" dirty="0" smtClean="0">
              <a:latin typeface="Tahoma" pitchFamily="34" charset="0"/>
            </a:endParaRPr>
          </a:p>
          <a:p>
            <a:pPr marL="609600" indent="-609600" eaLnBrk="1" hangingPunct="1">
              <a:buFontTx/>
              <a:buNone/>
            </a:pPr>
            <a:endParaRPr lang="en-GB" sz="2400" b="1" u="sng" dirty="0" smtClean="0">
              <a:solidFill>
                <a:srgbClr val="FF6600"/>
              </a:solidFill>
              <a:latin typeface="Tahoma" pitchFamily="34" charset="0"/>
            </a:endParaRPr>
          </a:p>
          <a:p>
            <a:pPr marL="609600" indent="-609600" eaLnBrk="1" hangingPunct="1">
              <a:buFontTx/>
              <a:buNone/>
            </a:pPr>
            <a:r>
              <a:rPr lang="en-GB" sz="2400" b="1" u="sng" dirty="0" smtClean="0">
                <a:solidFill>
                  <a:srgbClr val="FF6600"/>
                </a:solidFill>
                <a:latin typeface="Tahoma" pitchFamily="34" charset="0"/>
              </a:rPr>
              <a:t>Level 3C:</a:t>
            </a:r>
            <a:r>
              <a:rPr lang="en-GB" sz="2400" dirty="0" smtClean="0">
                <a:solidFill>
                  <a:srgbClr val="FF6600"/>
                </a:solidFill>
                <a:latin typeface="Tahoma" pitchFamily="34" charset="0"/>
              </a:rPr>
              <a:t> </a:t>
            </a:r>
            <a:r>
              <a:rPr lang="en-GB" sz="2400" b="1" u="sng" dirty="0" smtClean="0">
                <a:latin typeface="Tahoma" pitchFamily="34" charset="0"/>
              </a:rPr>
              <a:t>Sentences do not flow</a:t>
            </a:r>
            <a:r>
              <a:rPr lang="en-GB" sz="2400" dirty="0" smtClean="0">
                <a:latin typeface="Tahoma" pitchFamily="34" charset="0"/>
              </a:rPr>
              <a:t> but show </a:t>
            </a:r>
            <a:r>
              <a:rPr lang="en-GB" sz="2400" b="1" u="sng" dirty="0" smtClean="0">
                <a:latin typeface="Tahoma" pitchFamily="34" charset="0"/>
              </a:rPr>
              <a:t>some understanding</a:t>
            </a:r>
            <a:r>
              <a:rPr lang="en-GB" sz="2400" dirty="0" smtClean="0">
                <a:latin typeface="Tahoma" pitchFamily="34" charset="0"/>
              </a:rPr>
              <a:t> of </a:t>
            </a:r>
            <a:r>
              <a:rPr lang="en-GB" sz="2400" b="1" dirty="0" smtClean="0">
                <a:latin typeface="Tahoma" pitchFamily="34" charset="0"/>
              </a:rPr>
              <a:t>key Art</a:t>
            </a:r>
            <a:r>
              <a:rPr lang="en-GB" sz="2400" dirty="0" smtClean="0">
                <a:latin typeface="Tahoma" pitchFamily="34" charset="0"/>
              </a:rPr>
              <a:t> </a:t>
            </a:r>
            <a:r>
              <a:rPr lang="en-GB" sz="2400" b="1" dirty="0" smtClean="0">
                <a:latin typeface="Tahoma" pitchFamily="34" charset="0"/>
              </a:rPr>
              <a:t>words. </a:t>
            </a:r>
            <a:r>
              <a:rPr lang="en-GB" sz="2400" dirty="0" smtClean="0">
                <a:latin typeface="Tahoma" pitchFamily="34" charset="0"/>
              </a:rPr>
              <a:t>There </a:t>
            </a:r>
            <a:r>
              <a:rPr lang="en-GB" sz="2400" b="1" dirty="0" smtClean="0">
                <a:latin typeface="Tahoma" pitchFamily="34" charset="0"/>
              </a:rPr>
              <a:t>may be a </a:t>
            </a:r>
            <a:r>
              <a:rPr lang="en-GB" sz="2400" b="1" u="sng" dirty="0" smtClean="0">
                <a:latin typeface="Tahoma" pitchFamily="34" charset="0"/>
              </a:rPr>
              <a:t>few spelling mistakes.</a:t>
            </a:r>
          </a:p>
          <a:p>
            <a:pPr marL="609600" indent="-609600" eaLnBrk="1" hangingPunct="1">
              <a:lnSpc>
                <a:spcPct val="90000"/>
              </a:lnSpc>
              <a:buFontTx/>
              <a:buNone/>
            </a:pPr>
            <a:endParaRPr lang="en-GB" sz="2400" b="1" u="sng" dirty="0" smtClean="0">
              <a:solidFill>
                <a:srgbClr val="FF0000"/>
              </a:solidFill>
            </a:endParaRPr>
          </a:p>
          <a:p>
            <a:pPr marL="609600" indent="-609600" eaLnBrk="1" hangingPunct="1">
              <a:lnSpc>
                <a:spcPct val="90000"/>
              </a:lnSpc>
              <a:buFontTx/>
              <a:buNone/>
            </a:pPr>
            <a:r>
              <a:rPr lang="en-GB" sz="2400" b="1" u="sng" dirty="0" smtClean="0">
                <a:solidFill>
                  <a:srgbClr val="FF0000"/>
                </a:solidFill>
                <a:latin typeface="Tahoma" pitchFamily="34" charset="0"/>
                <a:cs typeface="Tahoma" pitchFamily="34" charset="0"/>
              </a:rPr>
              <a:t>Level 2A:</a:t>
            </a:r>
            <a:r>
              <a:rPr lang="en-GB" sz="2400" dirty="0" smtClean="0">
                <a:solidFill>
                  <a:srgbClr val="FF0000"/>
                </a:solidFill>
                <a:latin typeface="Tahoma" pitchFamily="34" charset="0"/>
                <a:cs typeface="Tahoma" pitchFamily="34" charset="0"/>
              </a:rPr>
              <a:t> </a:t>
            </a:r>
            <a:r>
              <a:rPr lang="en-GB" sz="2400" b="1" u="sng" dirty="0" smtClean="0">
                <a:latin typeface="Tahoma" pitchFamily="34" charset="0"/>
                <a:cs typeface="Tahoma" pitchFamily="34" charset="0"/>
              </a:rPr>
              <a:t>One worded answers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or </a:t>
            </a:r>
            <a:r>
              <a:rPr lang="en-GB" sz="2400" b="1" dirty="0" smtClean="0">
                <a:latin typeface="Tahoma" pitchFamily="34" charset="0"/>
                <a:cs typeface="Tahoma" pitchFamily="34" charset="0"/>
              </a:rPr>
              <a:t>very </a:t>
            </a:r>
            <a:r>
              <a:rPr lang="en-GB" sz="2400" b="1" u="sng" dirty="0" smtClean="0">
                <a:latin typeface="Tahoma" pitchFamily="34" charset="0"/>
                <a:cs typeface="Tahoma" pitchFamily="34" charset="0"/>
              </a:rPr>
              <a:t>disjointed sentences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with some </a:t>
            </a:r>
            <a:r>
              <a:rPr lang="en-GB" sz="2400" b="1" u="sng" dirty="0" smtClean="0">
                <a:latin typeface="Tahoma" pitchFamily="34" charset="0"/>
                <a:cs typeface="Tahoma" pitchFamily="34" charset="0"/>
              </a:rPr>
              <a:t>spelling mistakes.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p:cTn id="7" dur="500" fill="hold"/>
                                        <p:tgtEl>
                                          <p:spTgt spid="8198">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198">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198">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198">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19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8198">
                                            <p:txEl>
                                              <p:pRg st="2" end="2"/>
                                            </p:txEl>
                                          </p:spTgt>
                                        </p:tgtEl>
                                        <p:attrNameLst>
                                          <p:attrName>style.visibility</p:attrName>
                                        </p:attrNameLst>
                                      </p:cBhvr>
                                      <p:to>
                                        <p:strVal val="visible"/>
                                      </p:to>
                                    </p:set>
                                    <p:anim calcmode="lin" valueType="num">
                                      <p:cBhvr>
                                        <p:cTn id="16" dur="500" fill="hold"/>
                                        <p:tgtEl>
                                          <p:spTgt spid="8198">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8198">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8198">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8198">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819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 calcmode="lin" valueType="num">
                                      <p:cBhvr>
                                        <p:cTn id="25" dur="500" fill="hold"/>
                                        <p:tgtEl>
                                          <p:spTgt spid="8198">
                                            <p:txEl>
                                              <p:pRg st="4" end="4"/>
                                            </p:txEl>
                                          </p:spTgt>
                                        </p:tgtEl>
                                        <p:attrNameLst>
                                          <p:attrName>ppt_w</p:attrName>
                                        </p:attrNameLst>
                                      </p:cBhvr>
                                      <p:tavLst>
                                        <p:tav tm="0">
                                          <p:val>
                                            <p:strVal val="#ppt_w*0.05"/>
                                          </p:val>
                                        </p:tav>
                                        <p:tav tm="100000">
                                          <p:val>
                                            <p:strVal val="#ppt_w"/>
                                          </p:val>
                                        </p:tav>
                                      </p:tavLst>
                                    </p:anim>
                                    <p:anim calcmode="lin" valueType="num">
                                      <p:cBhvr>
                                        <p:cTn id="26" dur="500" fill="hold"/>
                                        <p:tgtEl>
                                          <p:spTgt spid="8198">
                                            <p:txEl>
                                              <p:pRg st="4" end="4"/>
                                            </p:txEl>
                                          </p:spTgt>
                                        </p:tgtEl>
                                        <p:attrNameLst>
                                          <p:attrName>ppt_h</p:attrName>
                                        </p:attrNameLst>
                                      </p:cBhvr>
                                      <p:tavLst>
                                        <p:tav tm="0">
                                          <p:val>
                                            <p:strVal val="#ppt_h"/>
                                          </p:val>
                                        </p:tav>
                                        <p:tav tm="100000">
                                          <p:val>
                                            <p:strVal val="#ppt_h"/>
                                          </p:val>
                                        </p:tav>
                                      </p:tavLst>
                                    </p:anim>
                                    <p:anim calcmode="lin" valueType="num">
                                      <p:cBhvr>
                                        <p:cTn id="27" dur="500" fill="hold"/>
                                        <p:tgtEl>
                                          <p:spTgt spid="8198">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8198">
                                            <p:txEl>
                                              <p:pRg st="4" end="4"/>
                                            </p:txEl>
                                          </p:spTgt>
                                        </p:tgtEl>
                                        <p:attrNameLst>
                                          <p:attrName>ppt_y</p:attrName>
                                        </p:attrNameLst>
                                      </p:cBhvr>
                                      <p:tavLst>
                                        <p:tav tm="0">
                                          <p:val>
                                            <p:strVal val="#ppt_y"/>
                                          </p:val>
                                        </p:tav>
                                        <p:tav tm="100000">
                                          <p:val>
                                            <p:strVal val="#ppt_y"/>
                                          </p:val>
                                        </p:tav>
                                      </p:tavLst>
                                    </p:anim>
                                    <p:animEffect transition="in" filter="fade">
                                      <p:cBhvr>
                                        <p:cTn id="29" dur="500"/>
                                        <p:tgtEl>
                                          <p:spTgt spid="819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8198">
                                            <p:txEl>
                                              <p:pRg st="6" end="6"/>
                                            </p:txEl>
                                          </p:spTgt>
                                        </p:tgtEl>
                                        <p:attrNameLst>
                                          <p:attrName>style.visibility</p:attrName>
                                        </p:attrNameLst>
                                      </p:cBhvr>
                                      <p:to>
                                        <p:strVal val="visible"/>
                                      </p:to>
                                    </p:set>
                                    <p:anim calcmode="lin" valueType="num">
                                      <p:cBhvr>
                                        <p:cTn id="34" dur="500" fill="hold"/>
                                        <p:tgtEl>
                                          <p:spTgt spid="8198">
                                            <p:txEl>
                                              <p:pRg st="6" end="6"/>
                                            </p:txEl>
                                          </p:spTgt>
                                        </p:tgtEl>
                                        <p:attrNameLst>
                                          <p:attrName>ppt_w</p:attrName>
                                        </p:attrNameLst>
                                      </p:cBhvr>
                                      <p:tavLst>
                                        <p:tav tm="0">
                                          <p:val>
                                            <p:strVal val="#ppt_w*0.05"/>
                                          </p:val>
                                        </p:tav>
                                        <p:tav tm="100000">
                                          <p:val>
                                            <p:strVal val="#ppt_w"/>
                                          </p:val>
                                        </p:tav>
                                      </p:tavLst>
                                    </p:anim>
                                    <p:anim calcmode="lin" valueType="num">
                                      <p:cBhvr>
                                        <p:cTn id="35" dur="500" fill="hold"/>
                                        <p:tgtEl>
                                          <p:spTgt spid="8198">
                                            <p:txEl>
                                              <p:pRg st="6" end="6"/>
                                            </p:txEl>
                                          </p:spTgt>
                                        </p:tgtEl>
                                        <p:attrNameLst>
                                          <p:attrName>ppt_h</p:attrName>
                                        </p:attrNameLst>
                                      </p:cBhvr>
                                      <p:tavLst>
                                        <p:tav tm="0">
                                          <p:val>
                                            <p:strVal val="#ppt_h"/>
                                          </p:val>
                                        </p:tav>
                                        <p:tav tm="100000">
                                          <p:val>
                                            <p:strVal val="#ppt_h"/>
                                          </p:val>
                                        </p:tav>
                                      </p:tavLst>
                                    </p:anim>
                                    <p:anim calcmode="lin" valueType="num">
                                      <p:cBhvr>
                                        <p:cTn id="36" dur="500" fill="hold"/>
                                        <p:tgtEl>
                                          <p:spTgt spid="8198">
                                            <p:txEl>
                                              <p:pRg st="6" end="6"/>
                                            </p:txEl>
                                          </p:spTgt>
                                        </p:tgtEl>
                                        <p:attrNameLst>
                                          <p:attrName>ppt_x</p:attrName>
                                        </p:attrNameLst>
                                      </p:cBhvr>
                                      <p:tavLst>
                                        <p:tav tm="0">
                                          <p:val>
                                            <p:strVal val="#ppt_x-.2"/>
                                          </p:val>
                                        </p:tav>
                                        <p:tav tm="100000">
                                          <p:val>
                                            <p:strVal val="#ppt_x"/>
                                          </p:val>
                                        </p:tav>
                                      </p:tavLst>
                                    </p:anim>
                                    <p:anim calcmode="lin" valueType="num">
                                      <p:cBhvr>
                                        <p:cTn id="37" dur="500" fill="hold"/>
                                        <p:tgtEl>
                                          <p:spTgt spid="8198">
                                            <p:txEl>
                                              <p:pRg st="6" end="6"/>
                                            </p:txEl>
                                          </p:spTgt>
                                        </p:tgtEl>
                                        <p:attrNameLst>
                                          <p:attrName>ppt_y</p:attrName>
                                        </p:attrNameLst>
                                      </p:cBhvr>
                                      <p:tavLst>
                                        <p:tav tm="0">
                                          <p:val>
                                            <p:strVal val="#ppt_y"/>
                                          </p:val>
                                        </p:tav>
                                        <p:tav tm="100000">
                                          <p:val>
                                            <p:strVal val="#ppt_y"/>
                                          </p:val>
                                        </p:tav>
                                      </p:tavLst>
                                    </p:anim>
                                    <p:animEffect transition="in" filter="fade">
                                      <p:cBhvr>
                                        <p:cTn id="38" dur="500"/>
                                        <p:tgtEl>
                                          <p:spTgt spid="8198">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8198">
                                            <p:txEl>
                                              <p:pRg st="8" end="8"/>
                                            </p:txEl>
                                          </p:spTgt>
                                        </p:tgtEl>
                                        <p:attrNameLst>
                                          <p:attrName>style.visibility</p:attrName>
                                        </p:attrNameLst>
                                      </p:cBhvr>
                                      <p:to>
                                        <p:strVal val="visible"/>
                                      </p:to>
                                    </p:set>
                                    <p:anim calcmode="lin" valueType="num">
                                      <p:cBhvr>
                                        <p:cTn id="43" dur="500" fill="hold"/>
                                        <p:tgtEl>
                                          <p:spTgt spid="8198">
                                            <p:txEl>
                                              <p:pRg st="8" end="8"/>
                                            </p:txEl>
                                          </p:spTgt>
                                        </p:tgtEl>
                                        <p:attrNameLst>
                                          <p:attrName>ppt_w</p:attrName>
                                        </p:attrNameLst>
                                      </p:cBhvr>
                                      <p:tavLst>
                                        <p:tav tm="0">
                                          <p:val>
                                            <p:strVal val="#ppt_w*0.05"/>
                                          </p:val>
                                        </p:tav>
                                        <p:tav tm="100000">
                                          <p:val>
                                            <p:strVal val="#ppt_w"/>
                                          </p:val>
                                        </p:tav>
                                      </p:tavLst>
                                    </p:anim>
                                    <p:anim calcmode="lin" valueType="num">
                                      <p:cBhvr>
                                        <p:cTn id="44" dur="500" fill="hold"/>
                                        <p:tgtEl>
                                          <p:spTgt spid="8198">
                                            <p:txEl>
                                              <p:pRg st="8" end="8"/>
                                            </p:txEl>
                                          </p:spTgt>
                                        </p:tgtEl>
                                        <p:attrNameLst>
                                          <p:attrName>ppt_h</p:attrName>
                                        </p:attrNameLst>
                                      </p:cBhvr>
                                      <p:tavLst>
                                        <p:tav tm="0">
                                          <p:val>
                                            <p:strVal val="#ppt_h"/>
                                          </p:val>
                                        </p:tav>
                                        <p:tav tm="100000">
                                          <p:val>
                                            <p:strVal val="#ppt_h"/>
                                          </p:val>
                                        </p:tav>
                                      </p:tavLst>
                                    </p:anim>
                                    <p:anim calcmode="lin" valueType="num">
                                      <p:cBhvr>
                                        <p:cTn id="45" dur="500" fill="hold"/>
                                        <p:tgtEl>
                                          <p:spTgt spid="8198">
                                            <p:txEl>
                                              <p:pRg st="8" end="8"/>
                                            </p:txEl>
                                          </p:spTgt>
                                        </p:tgtEl>
                                        <p:attrNameLst>
                                          <p:attrName>ppt_x</p:attrName>
                                        </p:attrNameLst>
                                      </p:cBhvr>
                                      <p:tavLst>
                                        <p:tav tm="0">
                                          <p:val>
                                            <p:strVal val="#ppt_x-.2"/>
                                          </p:val>
                                        </p:tav>
                                        <p:tav tm="100000">
                                          <p:val>
                                            <p:strVal val="#ppt_x"/>
                                          </p:val>
                                        </p:tav>
                                      </p:tavLst>
                                    </p:anim>
                                    <p:anim calcmode="lin" valueType="num">
                                      <p:cBhvr>
                                        <p:cTn id="46" dur="500" fill="hold"/>
                                        <p:tgtEl>
                                          <p:spTgt spid="8198">
                                            <p:txEl>
                                              <p:pRg st="8" end="8"/>
                                            </p:txEl>
                                          </p:spTgt>
                                        </p:tgtEl>
                                        <p:attrNameLst>
                                          <p:attrName>ppt_y</p:attrName>
                                        </p:attrNameLst>
                                      </p:cBhvr>
                                      <p:tavLst>
                                        <p:tav tm="0">
                                          <p:val>
                                            <p:strVal val="#ppt_y"/>
                                          </p:val>
                                        </p:tav>
                                        <p:tav tm="100000">
                                          <p:val>
                                            <p:strVal val="#ppt_y"/>
                                          </p:val>
                                        </p:tav>
                                      </p:tavLst>
                                    </p:anim>
                                    <p:animEffect transition="in" filter="fade">
                                      <p:cBhvr>
                                        <p:cTn id="47"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900113" y="0"/>
            <a:ext cx="7092950" cy="1470025"/>
          </a:xfrm>
        </p:spPr>
        <p:txBody>
          <a:bodyPr rtlCol="0">
            <a:normAutofit/>
          </a:bodyPr>
          <a:lstStyle/>
          <a:p>
            <a:pPr eaLnBrk="1" fontAlgn="auto" hangingPunct="1">
              <a:spcAft>
                <a:spcPts val="0"/>
              </a:spcAft>
              <a:defRPr/>
            </a:pPr>
            <a:r>
              <a:rPr lang="en-GB" sz="5400" b="1" dirty="0" smtClean="0">
                <a:solidFill>
                  <a:schemeClr val="accent2">
                    <a:lumMod val="75000"/>
                  </a:schemeClr>
                </a:solidFill>
                <a:latin typeface="Curlz MT" pitchFamily="82" charset="0"/>
              </a:rPr>
              <a:t>Learning Objective</a:t>
            </a:r>
            <a:endParaRPr lang="en-GB" sz="5400" dirty="0" smtClean="0">
              <a:solidFill>
                <a:schemeClr val="accent2">
                  <a:lumMod val="75000"/>
                </a:schemeClr>
              </a:solidFill>
            </a:endParaRPr>
          </a:p>
        </p:txBody>
      </p:sp>
      <p:sp>
        <p:nvSpPr>
          <p:cNvPr id="2" name="Text Box 7"/>
          <p:cNvSpPr txBox="1">
            <a:spLocks noChangeArrowheads="1"/>
          </p:cNvSpPr>
          <p:nvPr/>
        </p:nvSpPr>
        <p:spPr bwMode="auto">
          <a:xfrm>
            <a:off x="2176463" y="1597025"/>
            <a:ext cx="2466975" cy="519113"/>
          </a:xfrm>
          <a:prstGeom prst="rect">
            <a:avLst/>
          </a:prstGeom>
          <a:noFill/>
          <a:ln w="9525">
            <a:noFill/>
            <a:miter lim="800000"/>
            <a:headEnd/>
            <a:tailEnd/>
          </a:ln>
        </p:spPr>
        <p:txBody>
          <a:bodyPr>
            <a:spAutoFit/>
          </a:bodyPr>
          <a:lstStyle/>
          <a:p>
            <a:endParaRPr lang="en-GB" sz="2800">
              <a:latin typeface="Calibri" pitchFamily="34" charset="0"/>
            </a:endParaRPr>
          </a:p>
        </p:txBody>
      </p:sp>
      <p:sp>
        <p:nvSpPr>
          <p:cNvPr id="5" name="Rectangle 4"/>
          <p:cNvSpPr>
            <a:spLocks noChangeArrowheads="1"/>
          </p:cNvSpPr>
          <p:nvPr/>
        </p:nvSpPr>
        <p:spPr bwMode="auto">
          <a:xfrm>
            <a:off x="0" y="1428750"/>
            <a:ext cx="8893175" cy="4854575"/>
          </a:xfrm>
          <a:prstGeom prst="rect">
            <a:avLst/>
          </a:prstGeom>
          <a:noFill/>
          <a:ln w="9525">
            <a:noFill/>
            <a:miter lim="800000"/>
            <a:headEnd/>
            <a:tailEnd/>
          </a:ln>
        </p:spPr>
        <p:txBody>
          <a:bodyPr>
            <a:spAutoFit/>
          </a:bodyPr>
          <a:lstStyle/>
          <a:p>
            <a:r>
              <a:rPr lang="en-GB" sz="2600" b="1" dirty="0">
                <a:solidFill>
                  <a:srgbClr val="FF0000"/>
                </a:solidFill>
                <a:latin typeface="Arial Black" pitchFamily="34" charset="0"/>
              </a:rPr>
              <a:t>ALL</a:t>
            </a:r>
            <a:r>
              <a:rPr lang="en-GB" sz="2600" dirty="0">
                <a:latin typeface="Arial Black" pitchFamily="34" charset="0"/>
              </a:rPr>
              <a:t> will write a critical study on the project artist. </a:t>
            </a:r>
          </a:p>
          <a:p>
            <a:r>
              <a:rPr lang="en-GB" sz="2600" b="1" dirty="0">
                <a:solidFill>
                  <a:srgbClr val="FF0000"/>
                </a:solidFill>
                <a:latin typeface="Arial Black" pitchFamily="34" charset="0"/>
              </a:rPr>
              <a:t>ALL</a:t>
            </a:r>
            <a:r>
              <a:rPr lang="en-GB" sz="2600" dirty="0">
                <a:solidFill>
                  <a:srgbClr val="FF0000"/>
                </a:solidFill>
                <a:latin typeface="Arial Black" pitchFamily="34" charset="0"/>
              </a:rPr>
              <a:t> </a:t>
            </a:r>
            <a:r>
              <a:rPr lang="en-GB" sz="2600" dirty="0">
                <a:latin typeface="Arial Black" pitchFamily="34" charset="0"/>
              </a:rPr>
              <a:t>will work in their table groups using their skills in: listening,  communication, patience, teamwork, creativity and effective participation</a:t>
            </a:r>
          </a:p>
          <a:p>
            <a:endParaRPr lang="en-GB" sz="2600" dirty="0">
              <a:latin typeface="Arial Black" pitchFamily="34" charset="0"/>
            </a:endParaRPr>
          </a:p>
          <a:p>
            <a:r>
              <a:rPr lang="en-GB" sz="2600" b="1" dirty="0">
                <a:solidFill>
                  <a:srgbClr val="FF6600"/>
                </a:solidFill>
                <a:latin typeface="Arial Black" pitchFamily="34" charset="0"/>
              </a:rPr>
              <a:t>MOST</a:t>
            </a:r>
            <a:r>
              <a:rPr lang="en-GB" sz="2600" dirty="0">
                <a:latin typeface="Arial Black" pitchFamily="34" charset="0"/>
              </a:rPr>
              <a:t> will use and understand the key Art words to describe </a:t>
            </a:r>
            <a:r>
              <a:rPr lang="en-GB" sz="2600" dirty="0" smtClean="0">
                <a:latin typeface="Arial Black" pitchFamily="34" charset="0"/>
              </a:rPr>
              <a:t>his </a:t>
            </a:r>
            <a:r>
              <a:rPr lang="en-GB" sz="2600" dirty="0">
                <a:latin typeface="Arial Black" pitchFamily="34" charset="0"/>
              </a:rPr>
              <a:t>work.</a:t>
            </a:r>
          </a:p>
          <a:p>
            <a:endParaRPr lang="en-GB" sz="2600" dirty="0">
              <a:latin typeface="Arial Black" pitchFamily="34" charset="0"/>
            </a:endParaRPr>
          </a:p>
          <a:p>
            <a:r>
              <a:rPr lang="en-GB" sz="2600" b="1" dirty="0">
                <a:solidFill>
                  <a:srgbClr val="669900"/>
                </a:solidFill>
                <a:latin typeface="Arial Black" pitchFamily="34" charset="0"/>
              </a:rPr>
              <a:t>SOME</a:t>
            </a:r>
            <a:r>
              <a:rPr lang="en-GB" sz="2600" dirty="0">
                <a:solidFill>
                  <a:srgbClr val="669900"/>
                </a:solidFill>
                <a:latin typeface="Arial Black" pitchFamily="34" charset="0"/>
              </a:rPr>
              <a:t> </a:t>
            </a:r>
            <a:r>
              <a:rPr lang="en-GB" sz="2600" dirty="0">
                <a:latin typeface="Arial Black" pitchFamily="34" charset="0"/>
              </a:rPr>
              <a:t>will explain in more detail by saying why and how the artist makes </a:t>
            </a:r>
            <a:r>
              <a:rPr lang="en-GB" sz="2600" dirty="0" smtClean="0">
                <a:latin typeface="Arial Black" pitchFamily="34" charset="0"/>
              </a:rPr>
              <a:t>his </a:t>
            </a:r>
            <a:r>
              <a:rPr lang="en-GB" sz="2600" dirty="0">
                <a:latin typeface="Arial Black" pitchFamily="34" charset="0"/>
              </a:rPr>
              <a:t>work the way he does.</a:t>
            </a:r>
          </a:p>
        </p:txBody>
      </p:sp>
      <p:pic>
        <p:nvPicPr>
          <p:cNvPr id="16388" name="Picture 4" descr="NZ Flag Design by Hudertwasser"/>
          <p:cNvPicPr>
            <a:picLocks noChangeAspect="1" noChangeArrowheads="1"/>
          </p:cNvPicPr>
          <p:nvPr/>
        </p:nvPicPr>
        <p:blipFill>
          <a:blip r:embed="rId2" cstate="print"/>
          <a:srcRect/>
          <a:stretch>
            <a:fillRect/>
          </a:stretch>
        </p:blipFill>
        <p:spPr bwMode="auto">
          <a:xfrm>
            <a:off x="0" y="0"/>
            <a:ext cx="1928813" cy="995363"/>
          </a:xfrm>
          <a:prstGeom prst="rect">
            <a:avLst/>
          </a:prstGeom>
          <a:noFill/>
          <a:ln w="9525">
            <a:noFill/>
            <a:miter lim="800000"/>
            <a:headEnd/>
            <a:tailEnd/>
          </a:ln>
        </p:spPr>
      </p:pic>
      <p:pic>
        <p:nvPicPr>
          <p:cNvPr id="16389" name="Picture 4" descr="NZ Flag Design by Hudertwasser"/>
          <p:cNvPicPr>
            <a:picLocks noChangeAspect="1" noChangeArrowheads="1"/>
          </p:cNvPicPr>
          <p:nvPr/>
        </p:nvPicPr>
        <p:blipFill>
          <a:blip r:embed="rId3" cstate="print"/>
          <a:srcRect/>
          <a:stretch>
            <a:fillRect/>
          </a:stretch>
        </p:blipFill>
        <p:spPr bwMode="auto">
          <a:xfrm>
            <a:off x="7215188" y="0"/>
            <a:ext cx="1928812" cy="9953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500" fill="hold"/>
                                        <p:tgtEl>
                                          <p:spTgt spid="5">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5">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strVal val="#ppt_w*0.05"/>
                                          </p:val>
                                        </p:tav>
                                        <p:tav tm="100000">
                                          <p:val>
                                            <p:strVal val="#ppt_w"/>
                                          </p:val>
                                        </p:tav>
                                      </p:tavLst>
                                    </p:anim>
                                    <p:anim calcmode="lin" valueType="num">
                                      <p:cBhvr>
                                        <p:cTn id="35" dur="5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36" dur="5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37" dur="500" fill="hold"/>
                                        <p:tgtEl>
                                          <p:spTgt spid="5">
                                            <p:txEl>
                                              <p:pRg st="5" end="5"/>
                                            </p:txEl>
                                          </p:spTgt>
                                        </p:tgtEl>
                                        <p:attrNameLst>
                                          <p:attrName>ppt_y</p:attrName>
                                        </p:attrNameLst>
                                      </p:cBhvr>
                                      <p:tavLst>
                                        <p:tav tm="0">
                                          <p:val>
                                            <p:strVal val="#ppt_y"/>
                                          </p:val>
                                        </p:tav>
                                        <p:tav tm="100000">
                                          <p:val>
                                            <p:strVal val="#ppt_y"/>
                                          </p:val>
                                        </p:tav>
                                      </p:tavLst>
                                    </p:anim>
                                    <p:animEffect transition="in" filter="fade">
                                      <p:cBhvr>
                                        <p:cTn id="3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900113" y="0"/>
            <a:ext cx="7092950" cy="1470025"/>
          </a:xfrm>
        </p:spPr>
        <p:txBody>
          <a:bodyPr rtlCol="0">
            <a:normAutofit/>
          </a:bodyPr>
          <a:lstStyle/>
          <a:p>
            <a:pPr eaLnBrk="1" fontAlgn="auto" hangingPunct="1">
              <a:spcAft>
                <a:spcPts val="0"/>
              </a:spcAft>
              <a:defRPr/>
            </a:pPr>
            <a:r>
              <a:rPr lang="en-GB" sz="5400" b="1" dirty="0" smtClean="0">
                <a:solidFill>
                  <a:schemeClr val="accent2">
                    <a:lumMod val="75000"/>
                  </a:schemeClr>
                </a:solidFill>
                <a:latin typeface="Curlz MT" pitchFamily="82" charset="0"/>
              </a:rPr>
              <a:t>BIG Picture</a:t>
            </a:r>
            <a:endParaRPr lang="en-GB" sz="5400" dirty="0" smtClean="0">
              <a:solidFill>
                <a:schemeClr val="accent2">
                  <a:lumMod val="75000"/>
                </a:schemeClr>
              </a:solidFill>
            </a:endParaRPr>
          </a:p>
        </p:txBody>
      </p:sp>
      <p:sp>
        <p:nvSpPr>
          <p:cNvPr id="17410" name="Text Box 7"/>
          <p:cNvSpPr txBox="1">
            <a:spLocks noChangeArrowheads="1"/>
          </p:cNvSpPr>
          <p:nvPr/>
        </p:nvSpPr>
        <p:spPr bwMode="auto">
          <a:xfrm>
            <a:off x="2176463" y="1597025"/>
            <a:ext cx="2466975" cy="519113"/>
          </a:xfrm>
          <a:prstGeom prst="rect">
            <a:avLst/>
          </a:prstGeom>
          <a:noFill/>
          <a:ln w="9525">
            <a:noFill/>
            <a:miter lim="800000"/>
            <a:headEnd/>
            <a:tailEnd/>
          </a:ln>
        </p:spPr>
        <p:txBody>
          <a:bodyPr>
            <a:spAutoFit/>
          </a:bodyPr>
          <a:lstStyle/>
          <a:p>
            <a:endParaRPr lang="en-GB" sz="2800">
              <a:latin typeface="Calibri" pitchFamily="34" charset="0"/>
            </a:endParaRPr>
          </a:p>
        </p:txBody>
      </p:sp>
      <p:pic>
        <p:nvPicPr>
          <p:cNvPr id="12"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4429125" y="1571625"/>
            <a:ext cx="4429125" cy="4297363"/>
          </a:xfrm>
          <a:prstGeom prst="rect">
            <a:avLst/>
          </a:prstGeom>
          <a:noFill/>
          <a:ln w="9525">
            <a:noFill/>
            <a:miter lim="800000"/>
            <a:headEnd/>
            <a:tailEnd/>
          </a:ln>
        </p:spPr>
      </p:pic>
      <p:sp>
        <p:nvSpPr>
          <p:cNvPr id="5" name="TextBox 4"/>
          <p:cNvSpPr txBox="1">
            <a:spLocks noChangeArrowheads="1"/>
          </p:cNvSpPr>
          <p:nvPr/>
        </p:nvSpPr>
        <p:spPr bwMode="auto">
          <a:xfrm>
            <a:off x="214313" y="1357313"/>
            <a:ext cx="4214812" cy="4955203"/>
          </a:xfrm>
          <a:prstGeom prst="rect">
            <a:avLst/>
          </a:prstGeom>
          <a:noFill/>
          <a:ln w="9525">
            <a:noFill/>
            <a:miter lim="800000"/>
            <a:headEnd/>
            <a:tailEnd/>
          </a:ln>
        </p:spPr>
        <p:txBody>
          <a:bodyPr>
            <a:spAutoFit/>
          </a:bodyPr>
          <a:lstStyle/>
          <a:p>
            <a:r>
              <a:rPr lang="en-GB" sz="3200" b="1" dirty="0">
                <a:solidFill>
                  <a:srgbClr val="4F6228"/>
                </a:solidFill>
                <a:latin typeface="Calibri" pitchFamily="34" charset="0"/>
              </a:rPr>
              <a:t>Connector</a:t>
            </a:r>
          </a:p>
          <a:p>
            <a:endParaRPr lang="en-GB" sz="1200" b="1" dirty="0">
              <a:solidFill>
                <a:srgbClr val="4F6228"/>
              </a:solidFill>
              <a:latin typeface="Calibri" pitchFamily="34" charset="0"/>
            </a:endParaRPr>
          </a:p>
          <a:p>
            <a:r>
              <a:rPr lang="en-GB" sz="3200" b="1" dirty="0">
                <a:solidFill>
                  <a:srgbClr val="FF0000"/>
                </a:solidFill>
                <a:latin typeface="Calibri" pitchFamily="34" charset="0"/>
              </a:rPr>
              <a:t>Video Clip</a:t>
            </a:r>
          </a:p>
          <a:p>
            <a:endParaRPr lang="en-GB" sz="1200" b="1" dirty="0">
              <a:solidFill>
                <a:srgbClr val="FF0000"/>
              </a:solidFill>
              <a:latin typeface="Calibri" pitchFamily="34" charset="0"/>
            </a:endParaRPr>
          </a:p>
          <a:p>
            <a:r>
              <a:rPr lang="en-GB" sz="3200" b="1" dirty="0" smtClean="0">
                <a:solidFill>
                  <a:srgbClr val="4F6228"/>
                </a:solidFill>
                <a:latin typeface="Calibri" pitchFamily="34" charset="0"/>
              </a:rPr>
              <a:t>Independent Mind </a:t>
            </a:r>
            <a:r>
              <a:rPr lang="en-GB" sz="3200" b="1" dirty="0">
                <a:solidFill>
                  <a:srgbClr val="4F6228"/>
                </a:solidFill>
                <a:latin typeface="Calibri" pitchFamily="34" charset="0"/>
              </a:rPr>
              <a:t>Map</a:t>
            </a:r>
          </a:p>
          <a:p>
            <a:endParaRPr lang="en-GB" sz="1200" b="1" dirty="0">
              <a:solidFill>
                <a:srgbClr val="4F6228"/>
              </a:solidFill>
              <a:latin typeface="Calibri" pitchFamily="34" charset="0"/>
            </a:endParaRPr>
          </a:p>
          <a:p>
            <a:r>
              <a:rPr lang="en-GB" sz="3200" b="1" dirty="0">
                <a:solidFill>
                  <a:srgbClr val="FF0000"/>
                </a:solidFill>
                <a:latin typeface="Calibri" pitchFamily="34" charset="0"/>
              </a:rPr>
              <a:t>Individual critical study time</a:t>
            </a:r>
          </a:p>
          <a:p>
            <a:endParaRPr lang="en-GB" sz="1200" b="1" dirty="0">
              <a:solidFill>
                <a:srgbClr val="FF0000"/>
              </a:solidFill>
              <a:latin typeface="Calibri" pitchFamily="34" charset="0"/>
            </a:endParaRPr>
          </a:p>
          <a:p>
            <a:r>
              <a:rPr lang="en-GB" sz="3200" b="1" dirty="0">
                <a:solidFill>
                  <a:srgbClr val="4F6228"/>
                </a:solidFill>
                <a:latin typeface="Calibri" pitchFamily="34" charset="0"/>
              </a:rPr>
              <a:t>Peer Assessment</a:t>
            </a:r>
          </a:p>
          <a:p>
            <a:endParaRPr lang="en-GB" sz="1200" b="1" dirty="0">
              <a:solidFill>
                <a:srgbClr val="4F6228"/>
              </a:solidFill>
              <a:latin typeface="Calibri" pitchFamily="34" charset="0"/>
            </a:endParaRPr>
          </a:p>
          <a:p>
            <a:r>
              <a:rPr lang="en-GB" sz="3200" b="1" dirty="0">
                <a:solidFill>
                  <a:srgbClr val="FF0000"/>
                </a:solidFill>
                <a:latin typeface="Calibri" pitchFamily="34" charset="0"/>
              </a:rPr>
              <a:t>Extension: Group activity</a:t>
            </a:r>
          </a:p>
        </p:txBody>
      </p:sp>
      <p:pic>
        <p:nvPicPr>
          <p:cNvPr id="17413" name="Picture 4" descr="NZ Flag Design by Hudertwasser"/>
          <p:cNvPicPr>
            <a:picLocks noChangeAspect="1" noChangeArrowheads="1"/>
          </p:cNvPicPr>
          <p:nvPr/>
        </p:nvPicPr>
        <p:blipFill>
          <a:blip r:embed="rId4" cstate="print"/>
          <a:srcRect/>
          <a:stretch>
            <a:fillRect/>
          </a:stretch>
        </p:blipFill>
        <p:spPr bwMode="auto">
          <a:xfrm>
            <a:off x="7215188" y="0"/>
            <a:ext cx="1928812" cy="995363"/>
          </a:xfrm>
          <a:prstGeom prst="rect">
            <a:avLst/>
          </a:prstGeom>
          <a:noFill/>
          <a:ln w="9525">
            <a:noFill/>
            <a:miter lim="800000"/>
            <a:headEnd/>
            <a:tailEnd/>
          </a:ln>
        </p:spPr>
      </p:pic>
      <p:pic>
        <p:nvPicPr>
          <p:cNvPr id="17414" name="Picture 4" descr="NZ Flag Design by Hudertwasser"/>
          <p:cNvPicPr>
            <a:picLocks noChangeAspect="1" noChangeArrowheads="1"/>
          </p:cNvPicPr>
          <p:nvPr/>
        </p:nvPicPr>
        <p:blipFill>
          <a:blip r:embed="rId5" cstate="print"/>
          <a:srcRect/>
          <a:stretch>
            <a:fillRect/>
          </a:stretch>
        </p:blipFill>
        <p:spPr bwMode="auto">
          <a:xfrm>
            <a:off x="0" y="0"/>
            <a:ext cx="1928813" cy="9953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1000"/>
                                        <p:tgtEl>
                                          <p:spTgt spid="5">
                                            <p:txEl>
                                              <p:pRg st="4" end="4"/>
                                            </p:txEl>
                                          </p:spTgt>
                                        </p:tgtEl>
                                      </p:cBhvr>
                                    </p:animEffect>
                                    <p:anim calcmode="lin" valueType="num">
                                      <p:cBhvr>
                                        <p:cTn id="2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1000"/>
                                        <p:tgtEl>
                                          <p:spTgt spid="5">
                                            <p:txEl>
                                              <p:pRg st="6" end="6"/>
                                            </p:txEl>
                                          </p:spTgt>
                                        </p:tgtEl>
                                      </p:cBhvr>
                                    </p:animEffect>
                                    <p:anim calcmode="lin" valueType="num">
                                      <p:cBhvr>
                                        <p:cTn id="3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fade">
                                      <p:cBhvr>
                                        <p:cTn id="40" dur="1000"/>
                                        <p:tgtEl>
                                          <p:spTgt spid="5">
                                            <p:txEl>
                                              <p:pRg st="8" end="8"/>
                                            </p:txEl>
                                          </p:spTgt>
                                        </p:tgtEl>
                                      </p:cBhvr>
                                    </p:animEffect>
                                    <p:anim calcmode="lin" valueType="num">
                                      <p:cBhvr>
                                        <p:cTn id="41"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1000"/>
                                        <p:tgtEl>
                                          <p:spTgt spid="5">
                                            <p:txEl>
                                              <p:pRg st="10" end="10"/>
                                            </p:txEl>
                                          </p:spTgt>
                                        </p:tgtEl>
                                      </p:cBhvr>
                                    </p:animEffect>
                                    <p:anim calcmode="lin" valueType="num">
                                      <p:cBhvr>
                                        <p:cTn id="4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fullSizedImage" descr="gustav_klimt_lebensbaum.jpg klimt image by laisymalaise"/>
          <p:cNvPicPr>
            <a:picLocks noChangeAspect="1" noChangeArrowheads="1"/>
          </p:cNvPicPr>
          <p:nvPr/>
        </p:nvPicPr>
        <p:blipFill>
          <a:blip r:embed="rId2" r:link="rId3" cstate="print"/>
          <a:srcRect b="7610"/>
          <a:stretch>
            <a:fillRect/>
          </a:stretch>
        </p:blipFill>
        <p:spPr bwMode="auto">
          <a:xfrm>
            <a:off x="0" y="4429125"/>
            <a:ext cx="1981200" cy="2428875"/>
          </a:xfrm>
          <a:prstGeom prst="rect">
            <a:avLst/>
          </a:prstGeom>
          <a:noFill/>
          <a:ln w="9525">
            <a:noFill/>
            <a:miter lim="800000"/>
            <a:headEnd/>
            <a:tailEnd/>
          </a:ln>
        </p:spPr>
      </p:pic>
      <p:pic>
        <p:nvPicPr>
          <p:cNvPr id="18434" name="Picture 1" descr="http://www.gaudidesigner.com/data/file/301.jpg"/>
          <p:cNvPicPr>
            <a:picLocks noChangeAspect="1" noChangeArrowheads="1"/>
          </p:cNvPicPr>
          <p:nvPr/>
        </p:nvPicPr>
        <p:blipFill>
          <a:blip r:embed="rId4" r:link="rId5" cstate="print"/>
          <a:srcRect l="6000" r="6999" b="7942"/>
          <a:stretch>
            <a:fillRect/>
          </a:stretch>
        </p:blipFill>
        <p:spPr bwMode="auto">
          <a:xfrm>
            <a:off x="2928938" y="4429125"/>
            <a:ext cx="2071687" cy="2428875"/>
          </a:xfrm>
          <a:prstGeom prst="rect">
            <a:avLst/>
          </a:prstGeom>
          <a:noFill/>
          <a:ln w="9525">
            <a:noFill/>
            <a:miter lim="800000"/>
            <a:headEnd/>
            <a:tailEnd/>
          </a:ln>
        </p:spPr>
      </p:pic>
      <p:sp>
        <p:nvSpPr>
          <p:cNvPr id="18435" name="Text Box 5"/>
          <p:cNvSpPr txBox="1">
            <a:spLocks noChangeArrowheads="1"/>
          </p:cNvSpPr>
          <p:nvPr/>
        </p:nvSpPr>
        <p:spPr bwMode="auto">
          <a:xfrm>
            <a:off x="6057900" y="4429125"/>
            <a:ext cx="3086100" cy="1714500"/>
          </a:xfrm>
          <a:prstGeom prst="rect">
            <a:avLst/>
          </a:prstGeom>
          <a:solidFill>
            <a:srgbClr val="FFFFFF"/>
          </a:solidFill>
          <a:ln w="9525">
            <a:solidFill>
              <a:srgbClr val="000000"/>
            </a:solidFill>
            <a:miter lim="800000"/>
            <a:headEnd/>
            <a:tailEnd/>
          </a:ln>
        </p:spPr>
        <p:txBody>
          <a:bodyPr/>
          <a:lstStyle/>
          <a:p>
            <a:r>
              <a:rPr lang="en-GB" b="1">
                <a:ea typeface="Times New Roman" pitchFamily="18" charset="0"/>
                <a:cs typeface="Arial" charset="0"/>
              </a:rPr>
              <a:t>ABOVE: Friedensrich Hundertwasser</a:t>
            </a:r>
            <a:endParaRPr lang="en-GB" sz="800">
              <a:ea typeface="Times New Roman" pitchFamily="18" charset="0"/>
              <a:cs typeface="Arial" charset="0"/>
            </a:endParaRPr>
          </a:p>
          <a:p>
            <a:pPr eaLnBrk="0" hangingPunct="0"/>
            <a:r>
              <a:rPr lang="en-GB" b="1">
                <a:ea typeface="Times New Roman" pitchFamily="18" charset="0"/>
                <a:cs typeface="Arial" charset="0"/>
              </a:rPr>
              <a:t>Title: Blobs Grow Beloved in Gardens.</a:t>
            </a:r>
            <a:endParaRPr lang="en-GB" sz="800">
              <a:ea typeface="Times New Roman" pitchFamily="18" charset="0"/>
              <a:cs typeface="Arial" charset="0"/>
            </a:endParaRPr>
          </a:p>
          <a:p>
            <a:pPr eaLnBrk="0" hangingPunct="0"/>
            <a:r>
              <a:rPr lang="en-GB" b="1">
                <a:ea typeface="Times New Roman" pitchFamily="18" charset="0"/>
                <a:cs typeface="Arial" charset="0"/>
              </a:rPr>
              <a:t>Date: 1975</a:t>
            </a:r>
            <a:endParaRPr lang="en-GB" sz="800">
              <a:ea typeface="Times New Roman" pitchFamily="18" charset="0"/>
              <a:cs typeface="Arial" charset="0"/>
            </a:endParaRPr>
          </a:p>
          <a:p>
            <a:pPr eaLnBrk="0" hangingPunct="0"/>
            <a:r>
              <a:rPr lang="en-GB" b="1">
                <a:ea typeface="Times New Roman" pitchFamily="18" charset="0"/>
                <a:cs typeface="Arial" charset="0"/>
              </a:rPr>
              <a:t>Materials: Oil paint</a:t>
            </a:r>
            <a:endParaRPr lang="en-GB">
              <a:ea typeface="Times New Roman" pitchFamily="18" charset="0"/>
              <a:cs typeface="Arial" charset="0"/>
            </a:endParaRPr>
          </a:p>
        </p:txBody>
      </p:sp>
      <p:pic>
        <p:nvPicPr>
          <p:cNvPr id="18436" name="Picture 6" descr="http://noircafe.files.wordpress.com/2009/01/hundertwasser-friedensreich-blobs-grow-in-beloved-gardens-1975-97005521.jpg"/>
          <p:cNvPicPr>
            <a:picLocks noChangeAspect="1" noChangeArrowheads="1"/>
          </p:cNvPicPr>
          <p:nvPr/>
        </p:nvPicPr>
        <p:blipFill>
          <a:blip r:embed="rId6" r:link="rId7" cstate="print"/>
          <a:srcRect/>
          <a:stretch>
            <a:fillRect/>
          </a:stretch>
        </p:blipFill>
        <p:spPr bwMode="auto">
          <a:xfrm>
            <a:off x="4946650" y="0"/>
            <a:ext cx="4197350" cy="4071938"/>
          </a:xfrm>
          <a:prstGeom prst="rect">
            <a:avLst/>
          </a:prstGeom>
          <a:noFill/>
          <a:ln w="9525">
            <a:noFill/>
            <a:miter lim="800000"/>
            <a:headEnd/>
            <a:tailEnd/>
          </a:ln>
        </p:spPr>
      </p:pic>
      <p:sp>
        <p:nvSpPr>
          <p:cNvPr id="18437" name="Text Box 3"/>
          <p:cNvSpPr txBox="1">
            <a:spLocks noChangeArrowheads="1"/>
          </p:cNvSpPr>
          <p:nvPr/>
        </p:nvSpPr>
        <p:spPr bwMode="auto">
          <a:xfrm>
            <a:off x="1785938" y="4572000"/>
            <a:ext cx="1028700" cy="1500188"/>
          </a:xfrm>
          <a:prstGeom prst="rect">
            <a:avLst/>
          </a:prstGeom>
          <a:solidFill>
            <a:srgbClr val="FFFFFF"/>
          </a:solidFill>
          <a:ln w="9525">
            <a:solidFill>
              <a:srgbClr val="000000"/>
            </a:solidFill>
            <a:miter lim="800000"/>
            <a:headEnd/>
            <a:tailEnd/>
          </a:ln>
        </p:spPr>
        <p:txBody>
          <a:bodyPr/>
          <a:lstStyle/>
          <a:p>
            <a:endParaRPr lang="en-GB" b="1">
              <a:ea typeface="Times New Roman" pitchFamily="18" charset="0"/>
              <a:cs typeface="Arial" charset="0"/>
            </a:endParaRPr>
          </a:p>
          <a:p>
            <a:pPr eaLnBrk="0" hangingPunct="0"/>
            <a:r>
              <a:rPr lang="en-GB" b="1">
                <a:ea typeface="Times New Roman" pitchFamily="18" charset="0"/>
                <a:cs typeface="Arial" charset="0"/>
              </a:rPr>
              <a:t>Left:</a:t>
            </a:r>
            <a:endParaRPr lang="en-GB" sz="800">
              <a:ea typeface="Times New Roman" pitchFamily="18" charset="0"/>
              <a:cs typeface="Arial" charset="0"/>
            </a:endParaRPr>
          </a:p>
          <a:p>
            <a:pPr eaLnBrk="0" hangingPunct="0"/>
            <a:r>
              <a:rPr lang="en-GB" b="1">
                <a:ea typeface="Times New Roman" pitchFamily="18" charset="0"/>
                <a:cs typeface="Arial" charset="0"/>
              </a:rPr>
              <a:t>Gustav</a:t>
            </a:r>
            <a:endParaRPr lang="en-GB" sz="800">
              <a:ea typeface="Times New Roman" pitchFamily="18" charset="0"/>
              <a:cs typeface="Arial" charset="0"/>
            </a:endParaRPr>
          </a:p>
          <a:p>
            <a:pPr eaLnBrk="0" hangingPunct="0"/>
            <a:r>
              <a:rPr lang="en-GB" b="1">
                <a:ea typeface="Times New Roman" pitchFamily="18" charset="0"/>
                <a:cs typeface="Arial" charset="0"/>
              </a:rPr>
              <a:t>Klimt</a:t>
            </a:r>
            <a:endParaRPr lang="en-GB">
              <a:ea typeface="Times New Roman" pitchFamily="18" charset="0"/>
              <a:cs typeface="Arial" charset="0"/>
            </a:endParaRPr>
          </a:p>
        </p:txBody>
      </p:sp>
      <p:sp>
        <p:nvSpPr>
          <p:cNvPr id="18438" name="Text Box 4"/>
          <p:cNvSpPr txBox="1">
            <a:spLocks noChangeArrowheads="1"/>
          </p:cNvSpPr>
          <p:nvPr/>
        </p:nvSpPr>
        <p:spPr bwMode="auto">
          <a:xfrm>
            <a:off x="4786313" y="4572000"/>
            <a:ext cx="1028700" cy="1428750"/>
          </a:xfrm>
          <a:prstGeom prst="rect">
            <a:avLst/>
          </a:prstGeom>
          <a:solidFill>
            <a:srgbClr val="FFFFFF"/>
          </a:solidFill>
          <a:ln w="9525">
            <a:solidFill>
              <a:srgbClr val="000000"/>
            </a:solidFill>
            <a:miter lim="800000"/>
            <a:headEnd/>
            <a:tailEnd/>
          </a:ln>
        </p:spPr>
        <p:txBody>
          <a:bodyPr/>
          <a:lstStyle/>
          <a:p>
            <a:endParaRPr lang="en-GB" b="1">
              <a:ea typeface="Times New Roman" pitchFamily="18" charset="0"/>
              <a:cs typeface="Arial" charset="0"/>
            </a:endParaRPr>
          </a:p>
          <a:p>
            <a:pPr eaLnBrk="0" hangingPunct="0"/>
            <a:r>
              <a:rPr lang="en-GB" b="1">
                <a:ea typeface="Times New Roman" pitchFamily="18" charset="0"/>
                <a:cs typeface="Arial" charset="0"/>
              </a:rPr>
              <a:t>Left:</a:t>
            </a:r>
            <a:endParaRPr lang="en-GB" sz="800">
              <a:ea typeface="Times New Roman" pitchFamily="18" charset="0"/>
              <a:cs typeface="Arial" charset="0"/>
            </a:endParaRPr>
          </a:p>
          <a:p>
            <a:pPr eaLnBrk="0" hangingPunct="0"/>
            <a:r>
              <a:rPr lang="en-GB" b="1">
                <a:ea typeface="Times New Roman" pitchFamily="18" charset="0"/>
                <a:cs typeface="Arial" charset="0"/>
              </a:rPr>
              <a:t>Antoni</a:t>
            </a:r>
            <a:endParaRPr lang="en-GB" sz="800">
              <a:ea typeface="Times New Roman" pitchFamily="18" charset="0"/>
              <a:cs typeface="Arial" charset="0"/>
            </a:endParaRPr>
          </a:p>
          <a:p>
            <a:pPr eaLnBrk="0" hangingPunct="0"/>
            <a:r>
              <a:rPr lang="en-GB" b="1">
                <a:ea typeface="Times New Roman" pitchFamily="18" charset="0"/>
                <a:cs typeface="Arial" charset="0"/>
              </a:rPr>
              <a:t>Gaudi</a:t>
            </a:r>
            <a:endParaRPr lang="en-GB">
              <a:ea typeface="Times New Roman" pitchFamily="18" charset="0"/>
              <a:cs typeface="Arial" charset="0"/>
            </a:endParaRPr>
          </a:p>
        </p:txBody>
      </p:sp>
      <p:sp>
        <p:nvSpPr>
          <p:cNvPr id="18439"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18440" name="Rectangle 8"/>
          <p:cNvSpPr>
            <a:spLocks noChangeArrowheads="1"/>
          </p:cNvSpPr>
          <p:nvPr/>
        </p:nvSpPr>
        <p:spPr bwMode="auto">
          <a:xfrm>
            <a:off x="0" y="0"/>
            <a:ext cx="5000625" cy="4554538"/>
          </a:xfrm>
          <a:prstGeom prst="rect">
            <a:avLst/>
          </a:prstGeom>
          <a:noFill/>
          <a:ln w="9525">
            <a:noFill/>
            <a:miter lim="800000"/>
            <a:headEnd/>
            <a:tailEnd/>
          </a:ln>
        </p:spPr>
        <p:txBody>
          <a:bodyPr anchor="ctr">
            <a:spAutoFit/>
          </a:bodyPr>
          <a:lstStyle/>
          <a:p>
            <a:r>
              <a:rPr lang="en-US" sz="2600" b="1">
                <a:ea typeface="Times New Roman" pitchFamily="18" charset="0"/>
                <a:cs typeface="Arial" charset="0"/>
              </a:rPr>
              <a:t>Artist: Friedensreich Hundertwasser</a:t>
            </a:r>
            <a:endParaRPr lang="en-GB" sz="800">
              <a:ea typeface="Times New Roman" pitchFamily="18" charset="0"/>
              <a:cs typeface="Arial" charset="0"/>
            </a:endParaRPr>
          </a:p>
          <a:p>
            <a:pPr eaLnBrk="0" hangingPunct="0"/>
            <a:r>
              <a:rPr lang="en-US" sz="2000">
                <a:ea typeface="Times New Roman" pitchFamily="18" charset="0"/>
                <a:cs typeface="Arial" charset="0"/>
              </a:rPr>
              <a:t>Friendensreich Hundertwasser was an Austrian painter and architect. He was born in 1928 and died in the year 2000. His work was inspired by the environment, philosophy and design. He got much of his ideas from stamps, flags and clothing. Hundertwasser liked artwork by Antoni Gaudi and Gustav Klimt which can be seen in his use of bright colour and basic shapes. He was fascinated with spirals, and called straight lines "the devil's tools". </a:t>
            </a:r>
            <a:endParaRPr lang="en-GB" sz="800">
              <a:ea typeface="Times New Roman" pitchFamily="18" charset="0"/>
              <a:cs typeface="Arial" charset="0"/>
            </a:endParaRPr>
          </a:p>
          <a:p>
            <a:pPr eaLnBrk="0" hangingPunct="0"/>
            <a:endParaRPr lang="en-GB">
              <a:ea typeface="Times New Roman" pitchFamily="18" charset="0"/>
              <a:cs typeface="Arial" charset="0"/>
            </a:endParaRPr>
          </a:p>
        </p:txBody>
      </p:sp>
      <p:sp>
        <p:nvSpPr>
          <p:cNvPr id="18441" name="Rectangle 9"/>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18442" name="Rectangle 10"/>
          <p:cNvSpPr>
            <a:spLocks noChangeArrowheads="1"/>
          </p:cNvSpPr>
          <p:nvPr/>
        </p:nvSpPr>
        <p:spPr bwMode="auto">
          <a:xfrm>
            <a:off x="0" y="3543300"/>
            <a:ext cx="9144000" cy="0"/>
          </a:xfrm>
          <a:prstGeom prst="rect">
            <a:avLst/>
          </a:prstGeom>
          <a:noFill/>
          <a:ln w="9525">
            <a:noFill/>
            <a:miter lim="800000"/>
            <a:headEnd/>
            <a:tailEnd/>
          </a:ln>
        </p:spPr>
        <p:txBody>
          <a:bodyPr wrap="none" anchor="ctr">
            <a:spAutoFit/>
          </a:bodyPr>
          <a:lstStyle/>
          <a:p>
            <a:endParaRPr lang="en-GB" sz="1000">
              <a:cs typeface="Arial" charset="0"/>
            </a:endParaRPr>
          </a:p>
          <a:p>
            <a:pPr eaLnBrk="0" hangingPunct="0"/>
            <a:r>
              <a:rPr lang="en-GB" sz="1000">
                <a:cs typeface="Arial" charset="0"/>
              </a:rPr>
              <a:t>                                 </a:t>
            </a:r>
            <a:endParaRPr lang="en-GB">
              <a:cs typeface="Arial" charset="0"/>
            </a:endParaRPr>
          </a:p>
        </p:txBody>
      </p:sp>
      <p:sp>
        <p:nvSpPr>
          <p:cNvPr id="18443" name="Rectangle 11"/>
          <p:cNvSpPr>
            <a:spLocks noChangeArrowheads="1"/>
          </p:cNvSpPr>
          <p:nvPr/>
        </p:nvSpPr>
        <p:spPr bwMode="auto">
          <a:xfrm>
            <a:off x="0" y="6181725"/>
            <a:ext cx="9144000" cy="0"/>
          </a:xfrm>
          <a:prstGeom prst="rect">
            <a:avLst/>
          </a:prstGeom>
          <a:noFill/>
          <a:ln w="9525">
            <a:noFill/>
            <a:miter lim="800000"/>
            <a:headEnd/>
            <a:tailEnd/>
          </a:ln>
        </p:spPr>
        <p:txBody>
          <a:bodyPr wrap="none" anchor="ctr">
            <a:spAutoFit/>
          </a:bodyPr>
          <a:lstStyle/>
          <a:p>
            <a:endParaRPr lang="en-US">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7"/>
          <p:cNvSpPr txBox="1">
            <a:spLocks noChangeArrowheads="1"/>
          </p:cNvSpPr>
          <p:nvPr/>
        </p:nvSpPr>
        <p:spPr bwMode="auto">
          <a:xfrm>
            <a:off x="6372225" y="1484313"/>
            <a:ext cx="2087563"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Content</a:t>
            </a:r>
          </a:p>
        </p:txBody>
      </p:sp>
      <p:sp>
        <p:nvSpPr>
          <p:cNvPr id="20482" name="Text Box 8"/>
          <p:cNvSpPr txBox="1">
            <a:spLocks noChangeArrowheads="1"/>
          </p:cNvSpPr>
          <p:nvPr/>
        </p:nvSpPr>
        <p:spPr bwMode="auto">
          <a:xfrm>
            <a:off x="6084888" y="4437063"/>
            <a:ext cx="2159000"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Form</a:t>
            </a:r>
          </a:p>
        </p:txBody>
      </p:sp>
      <p:sp>
        <p:nvSpPr>
          <p:cNvPr id="20483" name="Text Box 9"/>
          <p:cNvSpPr txBox="1">
            <a:spLocks noChangeArrowheads="1"/>
          </p:cNvSpPr>
          <p:nvPr/>
        </p:nvSpPr>
        <p:spPr bwMode="auto">
          <a:xfrm>
            <a:off x="755650" y="1412875"/>
            <a:ext cx="1439863" cy="646113"/>
          </a:xfrm>
          <a:prstGeom prst="rect">
            <a:avLst/>
          </a:prstGeom>
          <a:noFill/>
          <a:ln w="9525">
            <a:noFill/>
            <a:miter lim="800000"/>
            <a:headEnd/>
            <a:tailEnd/>
          </a:ln>
        </p:spPr>
        <p:txBody>
          <a:bodyPr>
            <a:spAutoFit/>
          </a:bodyPr>
          <a:lstStyle/>
          <a:p>
            <a:pPr>
              <a:spcBef>
                <a:spcPct val="50000"/>
              </a:spcBef>
            </a:pPr>
            <a:r>
              <a:rPr lang="en-GB" sz="3600">
                <a:solidFill>
                  <a:srgbClr val="FF0000"/>
                </a:solidFill>
                <a:latin typeface="Calibri" pitchFamily="34" charset="0"/>
              </a:rPr>
              <a:t>Mood</a:t>
            </a:r>
          </a:p>
        </p:txBody>
      </p:sp>
      <p:sp>
        <p:nvSpPr>
          <p:cNvPr id="20484" name="Text Box 10"/>
          <p:cNvSpPr txBox="1">
            <a:spLocks noChangeArrowheads="1"/>
          </p:cNvSpPr>
          <p:nvPr/>
        </p:nvSpPr>
        <p:spPr bwMode="auto">
          <a:xfrm>
            <a:off x="1116013" y="4365625"/>
            <a:ext cx="1727200"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Process</a:t>
            </a:r>
          </a:p>
        </p:txBody>
      </p:sp>
      <p:sp>
        <p:nvSpPr>
          <p:cNvPr id="20485" name="Text Box 11"/>
          <p:cNvSpPr txBox="1">
            <a:spLocks noChangeArrowheads="1"/>
          </p:cNvSpPr>
          <p:nvPr/>
        </p:nvSpPr>
        <p:spPr bwMode="auto">
          <a:xfrm>
            <a:off x="6227763" y="2349500"/>
            <a:ext cx="2520950"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12300" name="Text Box 12"/>
          <p:cNvSpPr txBox="1">
            <a:spLocks noChangeArrowheads="1"/>
          </p:cNvSpPr>
          <p:nvPr/>
        </p:nvSpPr>
        <p:spPr bwMode="auto">
          <a:xfrm>
            <a:off x="6443663" y="2276475"/>
            <a:ext cx="2700337" cy="1077913"/>
          </a:xfrm>
          <a:prstGeom prst="rect">
            <a:avLst/>
          </a:prstGeom>
          <a:noFill/>
          <a:ln w="9525">
            <a:noFill/>
            <a:miter lim="800000"/>
            <a:headEnd/>
            <a:tailEnd/>
          </a:ln>
        </p:spPr>
        <p:txBody>
          <a:bodyPr>
            <a:spAutoFit/>
          </a:bodyPr>
          <a:lstStyle/>
          <a:p>
            <a:pPr>
              <a:spcBef>
                <a:spcPct val="50000"/>
              </a:spcBef>
            </a:pPr>
            <a:r>
              <a:rPr lang="en-GB" sz="3200">
                <a:latin typeface="Calibri" pitchFamily="34" charset="0"/>
              </a:rPr>
              <a:t>Introduction to a piece of Art</a:t>
            </a:r>
          </a:p>
        </p:txBody>
      </p:sp>
      <p:sp>
        <p:nvSpPr>
          <p:cNvPr id="12301" name="Text Box 13"/>
          <p:cNvSpPr txBox="1">
            <a:spLocks noChangeArrowheads="1"/>
          </p:cNvSpPr>
          <p:nvPr/>
        </p:nvSpPr>
        <p:spPr bwMode="auto">
          <a:xfrm>
            <a:off x="6227763" y="5157788"/>
            <a:ext cx="2305050" cy="1077912"/>
          </a:xfrm>
          <a:prstGeom prst="rect">
            <a:avLst/>
          </a:prstGeom>
          <a:noFill/>
          <a:ln w="9525">
            <a:noFill/>
            <a:miter lim="800000"/>
            <a:headEnd/>
            <a:tailEnd/>
          </a:ln>
        </p:spPr>
        <p:txBody>
          <a:bodyPr>
            <a:spAutoFit/>
          </a:bodyPr>
          <a:lstStyle/>
          <a:p>
            <a:pPr>
              <a:spcBef>
                <a:spcPct val="50000"/>
              </a:spcBef>
            </a:pPr>
            <a:r>
              <a:rPr lang="en-GB" sz="3200">
                <a:latin typeface="Calibri" pitchFamily="34" charset="0"/>
              </a:rPr>
              <a:t>Description of Art work</a:t>
            </a:r>
          </a:p>
        </p:txBody>
      </p:sp>
      <p:sp>
        <p:nvSpPr>
          <p:cNvPr id="20488" name="Text Box 14"/>
          <p:cNvSpPr txBox="1">
            <a:spLocks noChangeArrowheads="1"/>
          </p:cNvSpPr>
          <p:nvPr/>
        </p:nvSpPr>
        <p:spPr bwMode="auto">
          <a:xfrm>
            <a:off x="827088" y="5229225"/>
            <a:ext cx="3240087"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12303" name="Text Box 15"/>
          <p:cNvSpPr txBox="1">
            <a:spLocks noChangeArrowheads="1"/>
          </p:cNvSpPr>
          <p:nvPr/>
        </p:nvSpPr>
        <p:spPr bwMode="auto">
          <a:xfrm>
            <a:off x="900113" y="5157788"/>
            <a:ext cx="3167062" cy="1570037"/>
          </a:xfrm>
          <a:prstGeom prst="rect">
            <a:avLst/>
          </a:prstGeom>
          <a:noFill/>
          <a:ln w="9525">
            <a:noFill/>
            <a:miter lim="800000"/>
            <a:headEnd/>
            <a:tailEnd/>
          </a:ln>
        </p:spPr>
        <p:txBody>
          <a:bodyPr>
            <a:spAutoFit/>
          </a:bodyPr>
          <a:lstStyle/>
          <a:p>
            <a:pPr>
              <a:spcBef>
                <a:spcPct val="50000"/>
              </a:spcBef>
            </a:pPr>
            <a:r>
              <a:rPr lang="en-GB" sz="3200">
                <a:latin typeface="Calibri" pitchFamily="34" charset="0"/>
              </a:rPr>
              <a:t>The Medium and techniques used by the artist </a:t>
            </a:r>
          </a:p>
        </p:txBody>
      </p:sp>
      <p:sp>
        <p:nvSpPr>
          <p:cNvPr id="12304" name="Text Box 16"/>
          <p:cNvSpPr txBox="1">
            <a:spLocks noChangeArrowheads="1"/>
          </p:cNvSpPr>
          <p:nvPr/>
        </p:nvSpPr>
        <p:spPr bwMode="auto">
          <a:xfrm>
            <a:off x="0" y="2060575"/>
            <a:ext cx="2843213" cy="1570038"/>
          </a:xfrm>
          <a:prstGeom prst="rect">
            <a:avLst/>
          </a:prstGeom>
          <a:noFill/>
          <a:ln w="9525">
            <a:noFill/>
            <a:miter lim="800000"/>
            <a:headEnd/>
            <a:tailEnd/>
          </a:ln>
        </p:spPr>
        <p:txBody>
          <a:bodyPr>
            <a:spAutoFit/>
          </a:bodyPr>
          <a:lstStyle/>
          <a:p>
            <a:pPr>
              <a:spcBef>
                <a:spcPct val="50000"/>
              </a:spcBef>
            </a:pPr>
            <a:r>
              <a:rPr lang="en-GB" sz="3200">
                <a:latin typeface="Calibri" pitchFamily="34" charset="0"/>
              </a:rPr>
              <a:t>How the piece of art makes you feel </a:t>
            </a:r>
          </a:p>
        </p:txBody>
      </p:sp>
      <p:sp>
        <p:nvSpPr>
          <p:cNvPr id="20491" name="Line 17"/>
          <p:cNvSpPr>
            <a:spLocks noChangeShapeType="1"/>
          </p:cNvSpPr>
          <p:nvPr/>
        </p:nvSpPr>
        <p:spPr bwMode="auto">
          <a:xfrm flipV="1">
            <a:off x="4716463" y="1844675"/>
            <a:ext cx="1511300" cy="649288"/>
          </a:xfrm>
          <a:prstGeom prst="line">
            <a:avLst/>
          </a:prstGeom>
          <a:noFill/>
          <a:ln w="9525">
            <a:solidFill>
              <a:schemeClr val="tx1"/>
            </a:solidFill>
            <a:round/>
            <a:headEnd/>
            <a:tailEnd type="triangle" w="med" len="med"/>
          </a:ln>
        </p:spPr>
        <p:txBody>
          <a:bodyPr/>
          <a:lstStyle/>
          <a:p>
            <a:endParaRPr lang="en-US"/>
          </a:p>
        </p:txBody>
      </p:sp>
      <p:sp>
        <p:nvSpPr>
          <p:cNvPr id="20492" name="Line 18"/>
          <p:cNvSpPr>
            <a:spLocks noChangeShapeType="1"/>
          </p:cNvSpPr>
          <p:nvPr/>
        </p:nvSpPr>
        <p:spPr bwMode="auto">
          <a:xfrm>
            <a:off x="4932363" y="3429000"/>
            <a:ext cx="1152525" cy="1223963"/>
          </a:xfrm>
          <a:prstGeom prst="line">
            <a:avLst/>
          </a:prstGeom>
          <a:noFill/>
          <a:ln w="9525">
            <a:solidFill>
              <a:schemeClr val="tx1"/>
            </a:solidFill>
            <a:round/>
            <a:headEnd/>
            <a:tailEnd type="triangle" w="med" len="med"/>
          </a:ln>
        </p:spPr>
        <p:txBody>
          <a:bodyPr/>
          <a:lstStyle/>
          <a:p>
            <a:endParaRPr lang="en-US"/>
          </a:p>
        </p:txBody>
      </p:sp>
      <p:sp>
        <p:nvSpPr>
          <p:cNvPr id="20493" name="Line 19"/>
          <p:cNvSpPr>
            <a:spLocks noChangeShapeType="1"/>
          </p:cNvSpPr>
          <p:nvPr/>
        </p:nvSpPr>
        <p:spPr bwMode="auto">
          <a:xfrm flipH="1">
            <a:off x="2124075" y="3429000"/>
            <a:ext cx="1079500" cy="863600"/>
          </a:xfrm>
          <a:prstGeom prst="line">
            <a:avLst/>
          </a:prstGeom>
          <a:noFill/>
          <a:ln w="9525">
            <a:solidFill>
              <a:schemeClr val="tx1"/>
            </a:solidFill>
            <a:round/>
            <a:headEnd/>
            <a:tailEnd type="triangle" w="med" len="med"/>
          </a:ln>
        </p:spPr>
        <p:txBody>
          <a:bodyPr/>
          <a:lstStyle/>
          <a:p>
            <a:endParaRPr lang="en-US"/>
          </a:p>
        </p:txBody>
      </p:sp>
      <p:sp>
        <p:nvSpPr>
          <p:cNvPr id="20494" name="Line 20"/>
          <p:cNvSpPr>
            <a:spLocks noChangeShapeType="1"/>
          </p:cNvSpPr>
          <p:nvPr/>
        </p:nvSpPr>
        <p:spPr bwMode="auto">
          <a:xfrm flipH="1" flipV="1">
            <a:off x="2268538" y="1844675"/>
            <a:ext cx="1008062" cy="719138"/>
          </a:xfrm>
          <a:prstGeom prst="line">
            <a:avLst/>
          </a:prstGeom>
          <a:noFill/>
          <a:ln w="9525">
            <a:solidFill>
              <a:schemeClr val="tx1"/>
            </a:solidFill>
            <a:round/>
            <a:headEnd/>
            <a:tailEnd type="triangle" w="med" len="med"/>
          </a:ln>
        </p:spPr>
        <p:txBody>
          <a:bodyPr/>
          <a:lstStyle/>
          <a:p>
            <a:endParaRPr lang="en-US"/>
          </a:p>
        </p:txBody>
      </p:sp>
      <p:sp>
        <p:nvSpPr>
          <p:cNvPr id="15376" name="Oval 21"/>
          <p:cNvSpPr>
            <a:spLocks noChangeArrowheads="1"/>
          </p:cNvSpPr>
          <p:nvPr/>
        </p:nvSpPr>
        <p:spPr bwMode="auto">
          <a:xfrm>
            <a:off x="2555875" y="2492375"/>
            <a:ext cx="3240088" cy="1368425"/>
          </a:xfrm>
          <a:prstGeom prst="ellipse">
            <a:avLst/>
          </a:prstGeom>
          <a:solidFill>
            <a:schemeClr val="tx2">
              <a:lumMod val="40000"/>
              <a:lumOff val="60000"/>
            </a:schemeClr>
          </a:solidFill>
          <a:ln w="9525">
            <a:solidFill>
              <a:schemeClr val="tx1"/>
            </a:solidFill>
            <a:round/>
            <a:headEnd/>
            <a:tailEnd/>
          </a:ln>
        </p:spPr>
        <p:txBody>
          <a:bodyPr wrap="none" anchor="ctr"/>
          <a:lstStyle/>
          <a:p>
            <a:pPr algn="ctr" fontAlgn="auto">
              <a:spcBef>
                <a:spcPts val="0"/>
              </a:spcBef>
              <a:spcAft>
                <a:spcPts val="0"/>
              </a:spcAft>
              <a:defRPr/>
            </a:pPr>
            <a:r>
              <a:rPr lang="en-GB" sz="2800">
                <a:solidFill>
                  <a:srgbClr val="FF0000"/>
                </a:solidFill>
                <a:latin typeface="+mn-lt"/>
              </a:rPr>
              <a:t>Critical Studies</a:t>
            </a:r>
          </a:p>
        </p:txBody>
      </p:sp>
      <p:sp>
        <p:nvSpPr>
          <p:cNvPr id="20496" name="Text Box 22"/>
          <p:cNvSpPr txBox="1">
            <a:spLocks noChangeArrowheads="1"/>
          </p:cNvSpPr>
          <p:nvPr/>
        </p:nvSpPr>
        <p:spPr bwMode="auto">
          <a:xfrm>
            <a:off x="1835696" y="1"/>
            <a:ext cx="5400600" cy="1323439"/>
          </a:xfrm>
          <a:prstGeom prst="rect">
            <a:avLst/>
          </a:prstGeom>
          <a:noFill/>
          <a:ln w="9525">
            <a:noFill/>
            <a:miter lim="800000"/>
            <a:headEnd/>
            <a:tailEnd/>
          </a:ln>
        </p:spPr>
        <p:txBody>
          <a:bodyPr wrap="square">
            <a:spAutoFit/>
          </a:bodyPr>
          <a:lstStyle/>
          <a:p>
            <a:pPr algn="ctr">
              <a:spcBef>
                <a:spcPct val="50000"/>
              </a:spcBef>
            </a:pPr>
            <a:r>
              <a:rPr lang="en-GB" sz="4000" dirty="0">
                <a:solidFill>
                  <a:srgbClr val="FF0000"/>
                </a:solidFill>
                <a:latin typeface="Calibri" pitchFamily="34" charset="0"/>
              </a:rPr>
              <a:t>What are we doing </a:t>
            </a:r>
            <a:r>
              <a:rPr lang="en-GB" sz="4000" b="1" u="sng" dirty="0">
                <a:solidFill>
                  <a:srgbClr val="FF0000"/>
                </a:solidFill>
                <a:latin typeface="Calibri" pitchFamily="34" charset="0"/>
              </a:rPr>
              <a:t>today</a:t>
            </a:r>
            <a:r>
              <a:rPr lang="en-GB" sz="4000" dirty="0" smtClean="0">
                <a:solidFill>
                  <a:srgbClr val="FF0000"/>
                </a:solidFill>
                <a:latin typeface="Calibri" pitchFamily="34" charset="0"/>
              </a:rPr>
              <a:t>? </a:t>
            </a:r>
            <a:endParaRPr lang="en-GB" sz="4000" dirty="0">
              <a:solidFill>
                <a:srgbClr val="FF0000"/>
              </a:solidFill>
              <a:latin typeface="Calibri" pitchFamily="34" charset="0"/>
            </a:endParaRPr>
          </a:p>
        </p:txBody>
      </p:sp>
      <p:pic>
        <p:nvPicPr>
          <p:cNvPr id="20497" name="Picture 4" descr="NZ Flag Design by Hudertwasser"/>
          <p:cNvPicPr>
            <a:picLocks noChangeAspect="1" noChangeArrowheads="1"/>
          </p:cNvPicPr>
          <p:nvPr/>
        </p:nvPicPr>
        <p:blipFill>
          <a:blip r:embed="rId2" cstate="print"/>
          <a:srcRect/>
          <a:stretch>
            <a:fillRect/>
          </a:stretch>
        </p:blipFill>
        <p:spPr bwMode="auto">
          <a:xfrm>
            <a:off x="0" y="0"/>
            <a:ext cx="1928813" cy="995363"/>
          </a:xfrm>
          <a:prstGeom prst="rect">
            <a:avLst/>
          </a:prstGeom>
          <a:noFill/>
          <a:ln w="9525">
            <a:noFill/>
            <a:miter lim="800000"/>
            <a:headEnd/>
            <a:tailEnd/>
          </a:ln>
        </p:spPr>
      </p:pic>
      <p:pic>
        <p:nvPicPr>
          <p:cNvPr id="20498" name="Picture 4" descr="NZ Flag Design by Hudertwasser"/>
          <p:cNvPicPr>
            <a:picLocks noChangeAspect="1" noChangeArrowheads="1"/>
          </p:cNvPicPr>
          <p:nvPr/>
        </p:nvPicPr>
        <p:blipFill>
          <a:blip r:embed="rId3" cstate="print"/>
          <a:srcRect/>
          <a:stretch>
            <a:fillRect/>
          </a:stretch>
        </p:blipFill>
        <p:spPr bwMode="auto">
          <a:xfrm>
            <a:off x="7215188" y="0"/>
            <a:ext cx="1928812" cy="995363"/>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2300"/>
                                        </p:tgtEl>
                                        <p:attrNameLst>
                                          <p:attrName>style.visibility</p:attrName>
                                        </p:attrNameLst>
                                      </p:cBhvr>
                                      <p:to>
                                        <p:strVal val="visible"/>
                                      </p:to>
                                    </p:set>
                                    <p:anim calcmode="lin" valueType="num">
                                      <p:cBhvr>
                                        <p:cTn id="7" dur="500" fill="hold"/>
                                        <p:tgtEl>
                                          <p:spTgt spid="12300"/>
                                        </p:tgtEl>
                                        <p:attrNameLst>
                                          <p:attrName>ppt_w</p:attrName>
                                        </p:attrNameLst>
                                      </p:cBhvr>
                                      <p:tavLst>
                                        <p:tav tm="0">
                                          <p:val>
                                            <p:fltVal val="0"/>
                                          </p:val>
                                        </p:tav>
                                        <p:tav tm="100000">
                                          <p:val>
                                            <p:strVal val="#ppt_w"/>
                                          </p:val>
                                        </p:tav>
                                      </p:tavLst>
                                    </p:anim>
                                    <p:anim calcmode="lin" valueType="num">
                                      <p:cBhvr>
                                        <p:cTn id="8" dur="500" fill="hold"/>
                                        <p:tgtEl>
                                          <p:spTgt spid="12300"/>
                                        </p:tgtEl>
                                        <p:attrNameLst>
                                          <p:attrName>ppt_h</p:attrName>
                                        </p:attrNameLst>
                                      </p:cBhvr>
                                      <p:tavLst>
                                        <p:tav tm="0">
                                          <p:val>
                                            <p:fltVal val="0"/>
                                          </p:val>
                                        </p:tav>
                                        <p:tav tm="100000">
                                          <p:val>
                                            <p:strVal val="#ppt_h"/>
                                          </p:val>
                                        </p:tav>
                                      </p:tavLst>
                                    </p:anim>
                                    <p:anim calcmode="lin" valueType="num">
                                      <p:cBhvr>
                                        <p:cTn id="9" dur="500" fill="hold"/>
                                        <p:tgtEl>
                                          <p:spTgt spid="12300"/>
                                        </p:tgtEl>
                                        <p:attrNameLst>
                                          <p:attrName>style.rotation</p:attrName>
                                        </p:attrNameLst>
                                      </p:cBhvr>
                                      <p:tavLst>
                                        <p:tav tm="0">
                                          <p:val>
                                            <p:fltVal val="360"/>
                                          </p:val>
                                        </p:tav>
                                        <p:tav tm="100000">
                                          <p:val>
                                            <p:fltVal val="0"/>
                                          </p:val>
                                        </p:tav>
                                      </p:tavLst>
                                    </p:anim>
                                    <p:animEffect transition="in" filter="fade">
                                      <p:cBhvr>
                                        <p:cTn id="10" dur="500"/>
                                        <p:tgtEl>
                                          <p:spTgt spid="12300"/>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2301"/>
                                        </p:tgtEl>
                                        <p:attrNameLst>
                                          <p:attrName>style.visibility</p:attrName>
                                        </p:attrNameLst>
                                      </p:cBhvr>
                                      <p:to>
                                        <p:strVal val="visible"/>
                                      </p:to>
                                    </p:set>
                                    <p:anim calcmode="lin" valueType="num">
                                      <p:cBhvr>
                                        <p:cTn id="15" dur="500" fill="hold"/>
                                        <p:tgtEl>
                                          <p:spTgt spid="12301"/>
                                        </p:tgtEl>
                                        <p:attrNameLst>
                                          <p:attrName>ppt_w</p:attrName>
                                        </p:attrNameLst>
                                      </p:cBhvr>
                                      <p:tavLst>
                                        <p:tav tm="0">
                                          <p:val>
                                            <p:fltVal val="0"/>
                                          </p:val>
                                        </p:tav>
                                        <p:tav tm="100000">
                                          <p:val>
                                            <p:strVal val="#ppt_w"/>
                                          </p:val>
                                        </p:tav>
                                      </p:tavLst>
                                    </p:anim>
                                    <p:anim calcmode="lin" valueType="num">
                                      <p:cBhvr>
                                        <p:cTn id="16" dur="500" fill="hold"/>
                                        <p:tgtEl>
                                          <p:spTgt spid="1230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2303"/>
                                        </p:tgtEl>
                                        <p:attrNameLst>
                                          <p:attrName>style.visibility</p:attrName>
                                        </p:attrNameLst>
                                      </p:cBhvr>
                                      <p:to>
                                        <p:strVal val="visible"/>
                                      </p:to>
                                    </p:set>
                                    <p:anim calcmode="lin" valueType="num">
                                      <p:cBhvr>
                                        <p:cTn id="21" dur="500" fill="hold"/>
                                        <p:tgtEl>
                                          <p:spTgt spid="12303"/>
                                        </p:tgtEl>
                                        <p:attrNameLst>
                                          <p:attrName>ppt_w</p:attrName>
                                        </p:attrNameLst>
                                      </p:cBhvr>
                                      <p:tavLst>
                                        <p:tav tm="0">
                                          <p:val>
                                            <p:fltVal val="0"/>
                                          </p:val>
                                        </p:tav>
                                        <p:tav tm="100000">
                                          <p:val>
                                            <p:strVal val="#ppt_w"/>
                                          </p:val>
                                        </p:tav>
                                      </p:tavLst>
                                    </p:anim>
                                    <p:anim calcmode="lin" valueType="num">
                                      <p:cBhvr>
                                        <p:cTn id="22" dur="500" fill="hold"/>
                                        <p:tgtEl>
                                          <p:spTgt spid="12303"/>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304"/>
                                        </p:tgtEl>
                                        <p:attrNameLst>
                                          <p:attrName>style.visibility</p:attrName>
                                        </p:attrNameLst>
                                      </p:cBhvr>
                                      <p:to>
                                        <p:strVal val="visible"/>
                                      </p:to>
                                    </p:set>
                                    <p:animEffect transition="in" filter="diamond(in)">
                                      <p:cBhvr>
                                        <p:cTn id="27" dur="20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p:bldP spid="12301" grpId="0"/>
      <p:bldP spid="12303" grpId="0"/>
      <p:bldP spid="123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4" descr="NZ Flag Design by Hudertwasser"/>
          <p:cNvPicPr>
            <a:picLocks noChangeAspect="1" noChangeArrowheads="1"/>
          </p:cNvPicPr>
          <p:nvPr/>
        </p:nvPicPr>
        <p:blipFill>
          <a:blip r:embed="rId2" cstate="print"/>
          <a:srcRect/>
          <a:stretch>
            <a:fillRect/>
          </a:stretch>
        </p:blipFill>
        <p:spPr bwMode="auto">
          <a:xfrm>
            <a:off x="0" y="5686715"/>
            <a:ext cx="2267744" cy="1171285"/>
          </a:xfrm>
          <a:prstGeom prst="rect">
            <a:avLst/>
          </a:prstGeom>
          <a:noFill/>
          <a:ln w="9525">
            <a:noFill/>
            <a:miter lim="800000"/>
            <a:headEnd/>
            <a:tailEnd/>
          </a:ln>
        </p:spPr>
      </p:pic>
      <p:sp>
        <p:nvSpPr>
          <p:cNvPr id="16386" name="Rectangle 2"/>
          <p:cNvSpPr>
            <a:spLocks noGrp="1" noChangeArrowheads="1"/>
          </p:cNvSpPr>
          <p:nvPr>
            <p:ph type="ctrTitle" idx="4294967295"/>
          </p:nvPr>
        </p:nvSpPr>
        <p:spPr>
          <a:xfrm>
            <a:off x="0" y="0"/>
            <a:ext cx="2411760" cy="1470025"/>
          </a:xfrm>
        </p:spPr>
        <p:txBody>
          <a:bodyPr rtlCol="0">
            <a:normAutofit fontScale="90000"/>
          </a:bodyPr>
          <a:lstStyle/>
          <a:p>
            <a:pPr eaLnBrk="1" fontAlgn="auto" hangingPunct="1">
              <a:spcAft>
                <a:spcPts val="0"/>
              </a:spcAft>
              <a:defRPr/>
            </a:pPr>
            <a:r>
              <a:rPr lang="en-GB" sz="5400" b="1" dirty="0" smtClean="0">
                <a:solidFill>
                  <a:schemeClr val="accent2">
                    <a:lumMod val="75000"/>
                  </a:schemeClr>
                </a:solidFill>
                <a:latin typeface="Curlz MT" pitchFamily="82" charset="0"/>
              </a:rPr>
              <a:t>Video Clips</a:t>
            </a:r>
            <a:endParaRPr lang="en-GB" sz="5400" dirty="0" smtClean="0">
              <a:solidFill>
                <a:schemeClr val="accent2">
                  <a:lumMod val="75000"/>
                </a:schemeClr>
              </a:solidFill>
            </a:endParaRPr>
          </a:p>
        </p:txBody>
      </p:sp>
      <p:sp>
        <p:nvSpPr>
          <p:cNvPr id="19458" name="Text Box 7"/>
          <p:cNvSpPr txBox="1">
            <a:spLocks noChangeArrowheads="1"/>
          </p:cNvSpPr>
          <p:nvPr/>
        </p:nvSpPr>
        <p:spPr bwMode="auto">
          <a:xfrm>
            <a:off x="2176463" y="1597025"/>
            <a:ext cx="2466975" cy="519113"/>
          </a:xfrm>
          <a:prstGeom prst="rect">
            <a:avLst/>
          </a:prstGeom>
          <a:noFill/>
          <a:ln w="9525">
            <a:noFill/>
            <a:miter lim="800000"/>
            <a:headEnd/>
            <a:tailEnd/>
          </a:ln>
        </p:spPr>
        <p:txBody>
          <a:bodyPr>
            <a:spAutoFit/>
          </a:bodyPr>
          <a:lstStyle/>
          <a:p>
            <a:endParaRPr lang="en-US" sz="2800">
              <a:latin typeface="Calibri" pitchFamily="34" charset="0"/>
            </a:endParaRPr>
          </a:p>
        </p:txBody>
      </p:sp>
      <p:sp>
        <p:nvSpPr>
          <p:cNvPr id="19459" name="TextBox 4"/>
          <p:cNvSpPr txBox="1">
            <a:spLocks noChangeArrowheads="1"/>
          </p:cNvSpPr>
          <p:nvPr/>
        </p:nvSpPr>
        <p:spPr bwMode="auto">
          <a:xfrm>
            <a:off x="0" y="2420888"/>
            <a:ext cx="2571750" cy="3385542"/>
          </a:xfrm>
          <a:prstGeom prst="rect">
            <a:avLst/>
          </a:prstGeom>
          <a:noFill/>
          <a:ln w="9525">
            <a:noFill/>
            <a:miter lim="800000"/>
            <a:headEnd/>
            <a:tailEnd/>
          </a:ln>
        </p:spPr>
        <p:txBody>
          <a:bodyPr wrap="square">
            <a:spAutoFit/>
          </a:bodyPr>
          <a:lstStyle/>
          <a:p>
            <a:r>
              <a:rPr lang="en-GB" sz="2400" dirty="0">
                <a:latin typeface="Calibri" pitchFamily="34" charset="0"/>
                <a:hlinkClick r:id="rId3"/>
              </a:rPr>
              <a:t>The True Nature of </a:t>
            </a:r>
            <a:r>
              <a:rPr lang="en-GB" sz="2400" dirty="0" err="1">
                <a:latin typeface="Calibri" pitchFamily="34" charset="0"/>
                <a:hlinkClick r:id="rId3"/>
              </a:rPr>
              <a:t>Hundertwasser's</a:t>
            </a:r>
            <a:r>
              <a:rPr lang="en-GB" sz="2400" dirty="0">
                <a:latin typeface="Calibri" pitchFamily="34" charset="0"/>
                <a:hlinkClick r:id="rId3"/>
              </a:rPr>
              <a:t> </a:t>
            </a:r>
            <a:r>
              <a:rPr lang="en-GB" sz="2400" dirty="0" smtClean="0">
                <a:latin typeface="Calibri" pitchFamily="34" charset="0"/>
                <a:hlinkClick r:id="rId3"/>
              </a:rPr>
              <a:t>work</a:t>
            </a:r>
            <a:r>
              <a:rPr lang="en-GB" sz="2400" dirty="0" smtClean="0">
                <a:latin typeface="Calibri" pitchFamily="34" charset="0"/>
              </a:rPr>
              <a:t> </a:t>
            </a:r>
            <a:r>
              <a:rPr lang="en-GB" sz="1400" dirty="0" smtClean="0">
                <a:latin typeface="Calibri" pitchFamily="34" charset="0"/>
              </a:rPr>
              <a:t>(</a:t>
            </a:r>
            <a:r>
              <a:rPr lang="en-GB" sz="1400" dirty="0" smtClean="0">
                <a:hlinkClick r:id="rId3"/>
              </a:rPr>
              <a:t>http://www.youtube.com/watch?v=3j9wquq7zR8&amp;NR=1</a:t>
            </a:r>
            <a:r>
              <a:rPr lang="en-GB" sz="1400" dirty="0" smtClean="0"/>
              <a:t>)</a:t>
            </a:r>
            <a:endParaRPr lang="en-GB" sz="1400" dirty="0">
              <a:latin typeface="Calibri" pitchFamily="34" charset="0"/>
            </a:endParaRPr>
          </a:p>
          <a:p>
            <a:endParaRPr lang="en-GB" sz="2400" dirty="0">
              <a:latin typeface="Calibri" pitchFamily="34" charset="0"/>
            </a:endParaRPr>
          </a:p>
          <a:p>
            <a:r>
              <a:rPr lang="en-GB" sz="2400" dirty="0" err="1">
                <a:latin typeface="Calibri" pitchFamily="34" charset="0"/>
                <a:hlinkClick r:id="rId4"/>
              </a:rPr>
              <a:t>Hundertwasser's</a:t>
            </a:r>
            <a:r>
              <a:rPr lang="en-GB" sz="2400" dirty="0">
                <a:latin typeface="Calibri" pitchFamily="34" charset="0"/>
                <a:hlinkClick r:id="rId4"/>
              </a:rPr>
              <a:t> Art </a:t>
            </a:r>
            <a:r>
              <a:rPr lang="en-GB" sz="2400" dirty="0" smtClean="0">
                <a:latin typeface="Calibri" pitchFamily="34" charset="0"/>
                <a:hlinkClick r:id="rId4"/>
              </a:rPr>
              <a:t>Work</a:t>
            </a:r>
            <a:endParaRPr lang="en-GB" sz="2400" dirty="0" smtClean="0">
              <a:latin typeface="Calibri" pitchFamily="34" charset="0"/>
            </a:endParaRPr>
          </a:p>
          <a:p>
            <a:r>
              <a:rPr lang="en-GB" sz="1400" dirty="0" smtClean="0">
                <a:hlinkClick r:id="rId4"/>
              </a:rPr>
              <a:t>(http://www.youtube.com/watch?v=lu2r8RGveFg&amp;feature=related</a:t>
            </a:r>
            <a:r>
              <a:rPr lang="en-GB" sz="1400" dirty="0" smtClean="0"/>
              <a:t>)</a:t>
            </a:r>
            <a:endParaRPr lang="en-GB" sz="1400" dirty="0">
              <a:latin typeface="Calibri" pitchFamily="34" charset="0"/>
            </a:endParaRPr>
          </a:p>
        </p:txBody>
      </p:sp>
      <p:pic>
        <p:nvPicPr>
          <p:cNvPr id="19460" name="Picture 2" descr="http://redtreetimes.files.wordpress.com/2009/08/hundertwasser_shop_fridge_magnet_set1.jpg"/>
          <p:cNvPicPr>
            <a:picLocks noChangeAspect="1" noChangeArrowheads="1"/>
          </p:cNvPicPr>
          <p:nvPr/>
        </p:nvPicPr>
        <p:blipFill>
          <a:blip r:embed="rId5" cstate="print"/>
          <a:srcRect l="1559" r="2049"/>
          <a:stretch>
            <a:fillRect/>
          </a:stretch>
        </p:blipFill>
        <p:spPr bwMode="auto">
          <a:xfrm>
            <a:off x="2428875" y="0"/>
            <a:ext cx="6715125" cy="6858000"/>
          </a:xfrm>
          <a:prstGeom prst="rect">
            <a:avLst/>
          </a:prstGeom>
          <a:noFill/>
          <a:ln w="9525">
            <a:noFill/>
            <a:miter lim="800000"/>
            <a:headEnd/>
            <a:tailEnd/>
          </a:ln>
        </p:spPr>
      </p:pic>
      <p:sp>
        <p:nvSpPr>
          <p:cNvPr id="7" name="TextBox 4"/>
          <p:cNvSpPr txBox="1">
            <a:spLocks noChangeArrowheads="1"/>
          </p:cNvSpPr>
          <p:nvPr/>
        </p:nvSpPr>
        <p:spPr bwMode="auto">
          <a:xfrm>
            <a:off x="0" y="1412776"/>
            <a:ext cx="2411760" cy="1107996"/>
          </a:xfrm>
          <a:prstGeom prst="rect">
            <a:avLst/>
          </a:prstGeom>
          <a:noFill/>
          <a:ln w="9525">
            <a:noFill/>
            <a:miter lim="800000"/>
            <a:headEnd/>
            <a:tailEnd/>
          </a:ln>
        </p:spPr>
        <p:txBody>
          <a:bodyPr wrap="square">
            <a:spAutoFit/>
          </a:bodyPr>
          <a:lstStyle/>
          <a:p>
            <a:pPr algn="ctr"/>
            <a:r>
              <a:rPr lang="en-GB" sz="2200" b="1" dirty="0" smtClean="0">
                <a:latin typeface="Calibri" pitchFamily="34" charset="0"/>
              </a:rPr>
              <a:t>Individually create a mind map during the videos</a:t>
            </a:r>
            <a:endParaRPr lang="en-GB" sz="2200"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14375" y="142875"/>
            <a:ext cx="7772400" cy="792163"/>
          </a:xfrm>
        </p:spPr>
        <p:txBody>
          <a:bodyPr rtlCol="0">
            <a:normAutofit fontScale="90000"/>
          </a:bodyPr>
          <a:lstStyle/>
          <a:p>
            <a:pPr eaLnBrk="1" fontAlgn="auto" hangingPunct="1">
              <a:spcAft>
                <a:spcPts val="0"/>
              </a:spcAft>
              <a:defRPr/>
            </a:pPr>
            <a:r>
              <a:rPr lang="en-GB" sz="4000" b="1" dirty="0" smtClean="0">
                <a:solidFill>
                  <a:srgbClr val="FF0000"/>
                </a:solidFill>
              </a:rPr>
              <a:t>1) Content</a:t>
            </a:r>
            <a:r>
              <a:rPr lang="en-GB" sz="4000" dirty="0" smtClean="0">
                <a:solidFill>
                  <a:srgbClr val="FF0000"/>
                </a:solidFill>
              </a:rPr>
              <a:t/>
            </a:r>
            <a:br>
              <a:rPr lang="en-GB" sz="4000" dirty="0" smtClean="0">
                <a:solidFill>
                  <a:srgbClr val="FF0000"/>
                </a:solidFill>
              </a:rPr>
            </a:br>
            <a:r>
              <a:rPr lang="en-GB" sz="2700" i="1" dirty="0" smtClean="0"/>
              <a:t>Introduction to art work</a:t>
            </a:r>
          </a:p>
        </p:txBody>
      </p:sp>
      <p:sp>
        <p:nvSpPr>
          <p:cNvPr id="5123" name="Rectangle 3"/>
          <p:cNvSpPr>
            <a:spLocks noGrp="1" noChangeArrowheads="1"/>
          </p:cNvSpPr>
          <p:nvPr>
            <p:ph type="subTitle" idx="1"/>
          </p:nvPr>
        </p:nvSpPr>
        <p:spPr>
          <a:xfrm>
            <a:off x="1143000" y="1143000"/>
            <a:ext cx="6929438" cy="4968875"/>
          </a:xfrm>
        </p:spPr>
        <p:txBody>
          <a:bodyPr rtlCol="0">
            <a:normAutofit/>
          </a:bodyPr>
          <a:lstStyle/>
          <a:p>
            <a:pPr eaLnBrk="1" fontAlgn="auto" hangingPunct="1">
              <a:lnSpc>
                <a:spcPct val="80000"/>
              </a:lnSpc>
              <a:spcAft>
                <a:spcPts val="0"/>
              </a:spcAft>
              <a:buFont typeface="Arial" pitchFamily="34" charset="0"/>
              <a:buNone/>
              <a:defRPr/>
            </a:pPr>
            <a:endParaRPr lang="en-GB" sz="2800" dirty="0" smtClean="0"/>
          </a:p>
          <a:p>
            <a:pPr eaLnBrk="1" fontAlgn="auto" hangingPunct="1">
              <a:lnSpc>
                <a:spcPct val="80000"/>
              </a:lnSpc>
              <a:spcAft>
                <a:spcPts val="0"/>
              </a:spcAft>
              <a:buFont typeface="Arial" pitchFamily="34" charset="0"/>
              <a:buNone/>
              <a:defRPr/>
            </a:pPr>
            <a:r>
              <a:rPr lang="en-GB" sz="2800" b="1" dirty="0" smtClean="0">
                <a:solidFill>
                  <a:srgbClr val="00B050"/>
                </a:solidFill>
              </a:rPr>
              <a:t>1) Who is the artist? </a:t>
            </a:r>
          </a:p>
          <a:p>
            <a:pPr eaLnBrk="1" fontAlgn="auto" hangingPunct="1">
              <a:lnSpc>
                <a:spcPct val="80000"/>
              </a:lnSpc>
              <a:spcAft>
                <a:spcPts val="0"/>
              </a:spcAft>
              <a:buFont typeface="Arial" pitchFamily="34" charset="0"/>
              <a:buNone/>
              <a:defRPr/>
            </a:pPr>
            <a:endParaRPr lang="en-GB" sz="2800" b="1" dirty="0" smtClean="0">
              <a:solidFill>
                <a:srgbClr val="00B050"/>
              </a:solidFill>
            </a:endParaRPr>
          </a:p>
          <a:p>
            <a:pPr eaLnBrk="1" fontAlgn="auto" hangingPunct="1">
              <a:lnSpc>
                <a:spcPct val="80000"/>
              </a:lnSpc>
              <a:spcAft>
                <a:spcPts val="0"/>
              </a:spcAft>
              <a:buFont typeface="Arial" pitchFamily="34" charset="0"/>
              <a:buNone/>
              <a:defRPr/>
            </a:pPr>
            <a:r>
              <a:rPr lang="en-GB" sz="2800" b="1" dirty="0" smtClean="0">
                <a:solidFill>
                  <a:srgbClr val="FF0000"/>
                </a:solidFill>
              </a:rPr>
              <a:t>2) What is the title of the painting?</a:t>
            </a:r>
          </a:p>
          <a:p>
            <a:pPr eaLnBrk="1" fontAlgn="auto" hangingPunct="1">
              <a:lnSpc>
                <a:spcPct val="80000"/>
              </a:lnSpc>
              <a:spcAft>
                <a:spcPts val="0"/>
              </a:spcAft>
              <a:buFont typeface="Arial" pitchFamily="34" charset="0"/>
              <a:buNone/>
              <a:defRPr/>
            </a:pPr>
            <a:endParaRPr lang="en-GB" sz="2800" b="1" dirty="0" smtClean="0">
              <a:solidFill>
                <a:srgbClr val="00B050"/>
              </a:solidFill>
            </a:endParaRPr>
          </a:p>
          <a:p>
            <a:pPr eaLnBrk="1" fontAlgn="auto" hangingPunct="1">
              <a:lnSpc>
                <a:spcPct val="80000"/>
              </a:lnSpc>
              <a:spcAft>
                <a:spcPts val="0"/>
              </a:spcAft>
              <a:buFont typeface="Arial" pitchFamily="34" charset="0"/>
              <a:buNone/>
              <a:defRPr/>
            </a:pPr>
            <a:r>
              <a:rPr lang="en-GB" sz="2800" b="1" dirty="0" smtClean="0">
                <a:solidFill>
                  <a:srgbClr val="00B050"/>
                </a:solidFill>
              </a:rPr>
              <a:t>3) When was the painting created?</a:t>
            </a:r>
          </a:p>
          <a:p>
            <a:pPr eaLnBrk="1" fontAlgn="auto" hangingPunct="1">
              <a:lnSpc>
                <a:spcPct val="80000"/>
              </a:lnSpc>
              <a:spcAft>
                <a:spcPts val="0"/>
              </a:spcAft>
              <a:buFont typeface="Arial" pitchFamily="34" charset="0"/>
              <a:buNone/>
              <a:defRPr/>
            </a:pPr>
            <a:endParaRPr lang="en-GB" sz="2800" b="1" dirty="0" smtClean="0">
              <a:solidFill>
                <a:srgbClr val="00B050"/>
              </a:solidFill>
            </a:endParaRPr>
          </a:p>
          <a:p>
            <a:pPr eaLnBrk="1" fontAlgn="auto" hangingPunct="1">
              <a:lnSpc>
                <a:spcPct val="80000"/>
              </a:lnSpc>
              <a:spcAft>
                <a:spcPts val="0"/>
              </a:spcAft>
              <a:buFont typeface="Arial" pitchFamily="34" charset="0"/>
              <a:buNone/>
              <a:defRPr/>
            </a:pPr>
            <a:r>
              <a:rPr lang="en-GB" sz="2800" b="1" dirty="0" smtClean="0">
                <a:solidFill>
                  <a:srgbClr val="FF0000"/>
                </a:solidFill>
              </a:rPr>
              <a:t>4) What is in the painting?</a:t>
            </a:r>
          </a:p>
        </p:txBody>
      </p:sp>
      <p:pic>
        <p:nvPicPr>
          <p:cNvPr id="21507"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0" y="4500563"/>
            <a:ext cx="2430463" cy="2357437"/>
          </a:xfrm>
          <a:prstGeom prst="rect">
            <a:avLst/>
          </a:prstGeom>
          <a:noFill/>
          <a:ln w="9525">
            <a:noFill/>
            <a:miter lim="800000"/>
            <a:headEnd/>
            <a:tailEnd/>
          </a:ln>
        </p:spPr>
      </p:pic>
      <p:pic>
        <p:nvPicPr>
          <p:cNvPr id="21508" name="Picture 9" descr="http://noircafe.files.wordpress.com/2009/01/hundertwasser-friedensreich-blobs-grow-in-beloved-gardens-1975-97005521.jpg"/>
          <p:cNvPicPr>
            <a:picLocks noChangeAspect="1" noChangeArrowheads="1"/>
          </p:cNvPicPr>
          <p:nvPr/>
        </p:nvPicPr>
        <p:blipFill>
          <a:blip r:embed="rId2" r:link="rId3" cstate="print"/>
          <a:srcRect/>
          <a:stretch>
            <a:fillRect/>
          </a:stretch>
        </p:blipFill>
        <p:spPr bwMode="auto">
          <a:xfrm>
            <a:off x="6713538" y="4643438"/>
            <a:ext cx="2430462" cy="2357437"/>
          </a:xfrm>
          <a:prstGeom prst="rect">
            <a:avLst/>
          </a:prstGeom>
          <a:noFill/>
          <a:ln w="9525">
            <a:noFill/>
            <a:miter lim="800000"/>
            <a:headEnd/>
            <a:tailEnd/>
          </a:ln>
        </p:spPr>
      </p:pic>
      <p:pic>
        <p:nvPicPr>
          <p:cNvPr id="21509" name="Picture 4" descr="NZ Flag Design by Hudertwasser"/>
          <p:cNvPicPr>
            <a:picLocks noChangeAspect="1" noChangeArrowheads="1"/>
          </p:cNvPicPr>
          <p:nvPr/>
        </p:nvPicPr>
        <p:blipFill>
          <a:blip r:embed="rId4" cstate="print"/>
          <a:srcRect/>
          <a:stretch>
            <a:fillRect/>
          </a:stretch>
        </p:blipFill>
        <p:spPr bwMode="auto">
          <a:xfrm>
            <a:off x="7215188" y="0"/>
            <a:ext cx="1928812" cy="995363"/>
          </a:xfrm>
          <a:prstGeom prst="rect">
            <a:avLst/>
          </a:prstGeom>
          <a:noFill/>
          <a:ln w="9525">
            <a:noFill/>
            <a:miter lim="800000"/>
            <a:headEnd/>
            <a:tailEnd/>
          </a:ln>
        </p:spPr>
      </p:pic>
      <p:pic>
        <p:nvPicPr>
          <p:cNvPr id="21510" name="Picture 4" descr="NZ Flag Design by Hudertwasser"/>
          <p:cNvPicPr>
            <a:picLocks noChangeAspect="1" noChangeArrowheads="1"/>
          </p:cNvPicPr>
          <p:nvPr/>
        </p:nvPicPr>
        <p:blipFill>
          <a:blip r:embed="rId5" cstate="print"/>
          <a:srcRect/>
          <a:stretch>
            <a:fillRect/>
          </a:stretch>
        </p:blipFill>
        <p:spPr bwMode="auto">
          <a:xfrm>
            <a:off x="0" y="0"/>
            <a:ext cx="1928813" cy="9953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p:cTn id="7"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Effect transition="in" filter="slide(fromBottom)">
                                      <p:cBhvr>
                                        <p:cTn id="13" dur="500"/>
                                        <p:tgtEl>
                                          <p:spTgt spid="512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5123">
                                            <p:txEl>
                                              <p:pRg st="5" end="5"/>
                                            </p:txEl>
                                          </p:spTgt>
                                        </p:tgtEl>
                                        <p:attrNameLst>
                                          <p:attrName>style.visibility</p:attrName>
                                        </p:attrNameLst>
                                      </p:cBhvr>
                                      <p:to>
                                        <p:strVal val="visible"/>
                                      </p:to>
                                    </p:set>
                                    <p:anim calcmode="lin" valueType="num">
                                      <p:cBhvr>
                                        <p:cTn id="18" dur="500" fill="hold"/>
                                        <p:tgtEl>
                                          <p:spTgt spid="5123">
                                            <p:txEl>
                                              <p:pRg st="5" end="5"/>
                                            </p:txEl>
                                          </p:spTgt>
                                        </p:tgtEl>
                                        <p:attrNameLst>
                                          <p:attrName>ppt_w</p:attrName>
                                        </p:attrNameLst>
                                      </p:cBhvr>
                                      <p:tavLst>
                                        <p:tav tm="0">
                                          <p:val>
                                            <p:fltVal val="0"/>
                                          </p:val>
                                        </p:tav>
                                        <p:tav tm="100000">
                                          <p:val>
                                            <p:strVal val="#ppt_w"/>
                                          </p:val>
                                        </p:tav>
                                      </p:tavLst>
                                    </p:anim>
                                    <p:anim calcmode="lin" valueType="num">
                                      <p:cBhvr>
                                        <p:cTn id="19" dur="500" fill="hold"/>
                                        <p:tgtEl>
                                          <p:spTgt spid="512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5123">
                                            <p:txEl>
                                              <p:pRg st="7" end="7"/>
                                            </p:txEl>
                                          </p:spTgt>
                                        </p:tgtEl>
                                        <p:attrNameLst>
                                          <p:attrName>style.visibility</p:attrName>
                                        </p:attrNameLst>
                                      </p:cBhvr>
                                      <p:to>
                                        <p:strVal val="visible"/>
                                      </p:to>
                                    </p:set>
                                    <p:animEffect transition="in" filter="slide(fromBottom)">
                                      <p:cBhvr>
                                        <p:cTn id="24"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911</Words>
  <Application>Microsoft Office PowerPoint</Application>
  <PresentationFormat>On-screen Show (4:3)</PresentationFormat>
  <Paragraphs>164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Critical  Study on Artist</vt:lpstr>
      <vt:lpstr>Connector</vt:lpstr>
      <vt:lpstr>Level: Critical Study </vt:lpstr>
      <vt:lpstr>Learning Objective</vt:lpstr>
      <vt:lpstr>BIG Picture</vt:lpstr>
      <vt:lpstr>Slide 6</vt:lpstr>
      <vt:lpstr>Slide 7</vt:lpstr>
      <vt:lpstr>Video Clips</vt:lpstr>
      <vt:lpstr>1) Content Introduction to art work</vt:lpstr>
      <vt:lpstr>2) Form Description of art work</vt:lpstr>
      <vt:lpstr>Slide 11</vt:lpstr>
      <vt:lpstr>Slide 12</vt:lpstr>
      <vt:lpstr>Review: Peer Assessment</vt:lpstr>
      <vt:lpstr>Level: Critical Study- Mark you partners work </vt:lpstr>
      <vt:lpstr>   Set your partner 2 targets (Discuss target ideas on your table) They need to...   </vt:lpstr>
      <vt:lpstr>Review: Present the Artist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Artist Study</dc:title>
  <dc:creator>Alice</dc:creator>
  <cp:lastModifiedBy>Leigh</cp:lastModifiedBy>
  <cp:revision>97</cp:revision>
  <dcterms:created xsi:type="dcterms:W3CDTF">2010-02-04T22:06:53Z</dcterms:created>
  <dcterms:modified xsi:type="dcterms:W3CDTF">2011-08-27T17:31:26Z</dcterms:modified>
</cp:coreProperties>
</file>