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71" r:id="rId4"/>
    <p:sldId id="263" r:id="rId5"/>
    <p:sldId id="266" r:id="rId6"/>
    <p:sldId id="277" r:id="rId7"/>
    <p:sldId id="262" r:id="rId8"/>
    <p:sldId id="270" r:id="rId9"/>
    <p:sldId id="258" r:id="rId10"/>
    <p:sldId id="259" r:id="rId11"/>
    <p:sldId id="260" r:id="rId12"/>
    <p:sldId id="274" r:id="rId13"/>
    <p:sldId id="275" r:id="rId14"/>
    <p:sldId id="276" r:id="rId15"/>
    <p:sldId id="269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CCFF"/>
    <a:srgbClr val="FF9900"/>
    <a:srgbClr val="FF7C80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4" autoAdjust="0"/>
  </p:normalViewPr>
  <p:slideViewPr>
    <p:cSldViewPr>
      <p:cViewPr varScale="1">
        <p:scale>
          <a:sx n="97" d="100"/>
          <a:sy n="97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D3142-D71B-49FD-BD7B-7A63D306611C}" type="datetimeFigureOut">
              <a:rPr lang="en-GB" smtClean="0"/>
              <a:pPr/>
              <a:t>27/08/2011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BEE2A-DAE7-4B6E-8624-59A912EE2C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17CF18D-16D9-49E4-B0B1-436426420B2E}" type="slidenum">
              <a:rPr lang="en-GB" sz="1200"/>
              <a:pPr algn="r"/>
              <a:t>13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88EBF-C3D3-4BC7-AFD9-6918370AEA77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174D-97C1-46B1-9E46-A625A17F0C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46F53-C959-4C3D-B875-482F2D5BED63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DB341-2A42-4CBC-A2DD-92D0B1B0B3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36BEE-5C89-4E14-B731-70AE2100C993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C51AD-47D9-4C88-A2B5-8E92C6EF31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7750-8092-432D-A9A8-EF31DC1300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7A9DB-6814-47B5-9C88-61DAEA7AADDC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910BF-8DF0-4831-8E1C-39D0865299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45A99-0C09-40EA-83DA-CA855DF54D27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0FA2E-D522-4BF7-B8B9-927AD8A2E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ABAC1-4DA3-4FC3-AD3A-13A7F7B9F040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B045-A3A3-4155-A9AC-90E9833A9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AD613-EA10-4C99-8106-73E6C34FCBEA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8D11-7F9A-439C-9894-420CC8213A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1B09-3E6E-4FDB-914B-11A77D7DFD47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3FBC9-7699-454B-9441-4C9F7D718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05D8D-18B3-48F4-B36F-C3C124A31E3F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624E-E153-409E-8657-4C76223169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0539-8871-4E22-A763-DE5E17D033F8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C8056-2DB2-4156-A5C6-24DC8E6492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1FAF9-113D-4C7C-837E-C9208823573B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5213-F07D-482A-8F69-970110DACB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EAE388-6018-46CA-977F-7702D344ECDD}" type="datetimeFigureOut">
              <a:rPr lang="en-US"/>
              <a:pPr>
                <a:defRPr/>
              </a:pPr>
              <a:t>8/27/2011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2FF11F-3312-49E5-A924-E2B2CAEF82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http://www.humanities.uci.edu/users/vfolkenflik/VRF%20Sources/Rembrandt%20St%20Paul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750"/>
            <a:ext cx="3131839" cy="49434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Critical  Study on </a:t>
            </a:r>
            <a:r>
              <a:rPr lang="en-GB" sz="5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Artist</a:t>
            </a:r>
            <a:br>
              <a:rPr lang="en-GB" sz="5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GB" sz="5400" dirty="0" smtClean="0">
                <a:solidFill>
                  <a:srgbClr val="FF3399"/>
                </a:solidFill>
                <a:latin typeface="Comic Sans MS" pitchFamily="66" charset="0"/>
                <a:cs typeface="Consolas" pitchFamily="49" charset="0"/>
              </a:rPr>
              <a:t> Lesson </a:t>
            </a:r>
            <a:r>
              <a:rPr lang="en-GB" sz="5400" dirty="0" smtClean="0">
                <a:solidFill>
                  <a:srgbClr val="FF3399"/>
                </a:solidFill>
                <a:latin typeface="Comic Sans MS" pitchFamily="66" charset="0"/>
                <a:cs typeface="Consolas" pitchFamily="49" charset="0"/>
              </a:rPr>
              <a:t>3</a:t>
            </a:r>
            <a:endParaRPr lang="en-GB" sz="54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95328" y="954517"/>
            <a:ext cx="6048672" cy="590348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FF0000"/>
                </a:solidFill>
              </a:rPr>
              <a:t>2) Form</a:t>
            </a:r>
            <a:r>
              <a:rPr lang="en-GB" smtClean="0">
                <a:solidFill>
                  <a:srgbClr val="FF0000"/>
                </a:solidFill>
              </a:rPr>
              <a:t/>
            </a:r>
            <a:br>
              <a:rPr lang="en-GB" smtClean="0">
                <a:solidFill>
                  <a:srgbClr val="FF0000"/>
                </a:solidFill>
              </a:rPr>
            </a:br>
            <a:r>
              <a:rPr lang="en-GB" sz="2400" i="1" smtClean="0"/>
              <a:t>Description of art work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71563"/>
            <a:ext cx="9144000" cy="5000625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300" b="1" dirty="0" smtClean="0">
                <a:solidFill>
                  <a:srgbClr val="FF9900"/>
                </a:solidFill>
              </a:rPr>
              <a:t>5) What is in the foreground?</a:t>
            </a:r>
          </a:p>
          <a:p>
            <a:pPr lvl="2" algn="ctr" eaLnBrk="1" fontAlgn="auto" hangingPunct="1">
              <a:spcAft>
                <a:spcPts val="0"/>
              </a:spcAft>
              <a:buNone/>
              <a:defRPr/>
            </a:pPr>
            <a:endParaRPr lang="en-GB" b="1" dirty="0" smtClean="0">
              <a:solidFill>
                <a:srgbClr val="FF7C80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300" b="1" dirty="0" smtClean="0">
                <a:solidFill>
                  <a:srgbClr val="00CCFF"/>
                </a:solidFill>
              </a:rPr>
              <a:t>6) What is in the background?</a:t>
            </a:r>
          </a:p>
          <a:p>
            <a:pPr lvl="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b="1" dirty="0" smtClean="0">
              <a:solidFill>
                <a:srgbClr val="FF7C80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300" b="1" dirty="0" smtClean="0">
                <a:solidFill>
                  <a:schemeClr val="accent3">
                    <a:lumMod val="75000"/>
                  </a:schemeClr>
                </a:solidFill>
              </a:rPr>
              <a:t>7) a)What shapes and lines are used?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300" b="1" dirty="0" smtClean="0">
                <a:solidFill>
                  <a:srgbClr val="FF7C80"/>
                </a:solidFill>
              </a:rPr>
              <a:t>b) Why does the artist use simple shapes and lines?</a:t>
            </a:r>
          </a:p>
          <a:p>
            <a:pPr lvl="2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solidFill>
                <a:srgbClr val="FF7C80"/>
              </a:solidFill>
            </a:endParaRPr>
          </a:p>
          <a:p>
            <a:pPr lvl="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900" b="1" dirty="0" smtClean="0">
              <a:solidFill>
                <a:srgbClr val="FF7C80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300" b="1" dirty="0" smtClean="0">
                <a:solidFill>
                  <a:srgbClr val="FF9900"/>
                </a:solidFill>
              </a:rPr>
              <a:t>8) a) </a:t>
            </a:r>
            <a:r>
              <a:rPr lang="en-GB" sz="3200" b="1" dirty="0" smtClean="0">
                <a:solidFill>
                  <a:srgbClr val="FF9900"/>
                </a:solidFill>
              </a:rPr>
              <a:t>Describe where in the portraits the most </a:t>
            </a:r>
            <a:r>
              <a:rPr lang="en-GB" sz="3200" b="1" dirty="0" err="1" smtClean="0">
                <a:solidFill>
                  <a:srgbClr val="FF9900"/>
                </a:solidFill>
              </a:rPr>
              <a:t>markmaking</a:t>
            </a:r>
            <a:r>
              <a:rPr lang="en-GB" sz="3200" b="1" smtClean="0">
                <a:solidFill>
                  <a:srgbClr val="FF9900"/>
                </a:solidFill>
              </a:rPr>
              <a:t> lines </a:t>
            </a:r>
            <a:r>
              <a:rPr lang="en-GB" sz="3200" b="1" dirty="0" smtClean="0">
                <a:solidFill>
                  <a:srgbClr val="FF9900"/>
                </a:solidFill>
              </a:rPr>
              <a:t>and tone is used?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200" b="1" dirty="0" smtClean="0">
                <a:solidFill>
                  <a:srgbClr val="00CCFF"/>
                </a:solidFill>
              </a:rPr>
              <a:t>b) How does this help show the identity of the band members?</a:t>
            </a:r>
          </a:p>
          <a:p>
            <a:pPr marL="1166813" lvl="2" indent="-342900" algn="ctr" eaLnBrk="1" fontAlgn="auto" hangingPunct="1">
              <a:spcAft>
                <a:spcPts val="0"/>
              </a:spcAft>
              <a:buNone/>
              <a:defRPr/>
            </a:pPr>
            <a:endParaRPr lang="en-GB" sz="900" b="1" dirty="0" smtClean="0">
              <a:solidFill>
                <a:srgbClr val="FF7C80"/>
              </a:solidFill>
            </a:endParaRPr>
          </a:p>
          <a:p>
            <a:pPr lvl="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900" b="1" dirty="0" smtClean="0">
              <a:solidFill>
                <a:srgbClr val="FF7C80"/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900" dirty="0" smtClean="0">
              <a:solidFill>
                <a:srgbClr val="6600FF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sz="2000" dirty="0" smtClean="0">
              <a:solidFill>
                <a:srgbClr val="6600FF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2000" dirty="0" smtClean="0">
                <a:solidFill>
                  <a:srgbClr val="6600FF"/>
                </a:solidFill>
              </a:rPr>
              <a:t> </a:t>
            </a:r>
          </a:p>
        </p:txBody>
      </p:sp>
      <p:pic>
        <p:nvPicPr>
          <p:cNvPr id="8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9" name="Picture 8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  <p:pic>
        <p:nvPicPr>
          <p:cNvPr id="1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t="49570" r="51620"/>
          <a:stretch>
            <a:fillRect/>
          </a:stretch>
        </p:blipFill>
        <p:spPr>
          <a:xfrm>
            <a:off x="0" y="5949280"/>
            <a:ext cx="893214" cy="908720"/>
          </a:xfrm>
          <a:prstGeom prst="rect">
            <a:avLst/>
          </a:prstGeom>
          <a:noFill/>
        </p:spPr>
      </p:pic>
      <p:pic>
        <p:nvPicPr>
          <p:cNvPr id="11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551" t="50956"/>
          <a:stretch>
            <a:fillRect/>
          </a:stretch>
        </p:blipFill>
        <p:spPr>
          <a:xfrm>
            <a:off x="8207896" y="5951856"/>
            <a:ext cx="936104" cy="90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0"/>
            <a:ext cx="7488237" cy="6858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400" b="1" dirty="0" smtClean="0">
                <a:solidFill>
                  <a:srgbClr val="FF0000"/>
                </a:solidFill>
              </a:rPr>
              <a:t>3) Process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 smtClean="0"/>
              <a:t>The medium and techniques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 smtClean="0"/>
              <a:t>used by the artist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i="1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9) What media does the artist use in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his work?</a:t>
            </a:r>
          </a:p>
          <a:p>
            <a:pPr lvl="2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GB" sz="900" b="1" dirty="0" smtClean="0">
              <a:solidFill>
                <a:srgbClr val="FF7C8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FF7C80"/>
                </a:solidFill>
              </a:rPr>
              <a:t>10) Can you see any brush marks and why?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2800" b="1" dirty="0" smtClean="0">
              <a:solidFill>
                <a:srgbClr val="FF7C80"/>
              </a:solidFill>
            </a:endParaRPr>
          </a:p>
          <a:p>
            <a:pPr lvl="2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GB" sz="9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FF9900"/>
                </a:solidFill>
              </a:rPr>
              <a:t>11) a)What colours has the artist used and why?</a:t>
            </a:r>
            <a:endParaRPr lang="en-GB" sz="1700" b="1" dirty="0" smtClean="0">
              <a:solidFill>
                <a:srgbClr val="FF99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00B0F0"/>
                </a:solidFill>
              </a:rPr>
              <a:t>b) Are these colours primary, secondary, harmonious or complimentary?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12) Why do you think the artist chose these colours in this picture?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50825" y="188913"/>
            <a:ext cx="8229600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GB" sz="32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GB" sz="3200">
              <a:latin typeface="Calibri" pitchFamily="34" charset="0"/>
            </a:endParaRPr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755650" y="4076700"/>
            <a:ext cx="698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pic>
        <p:nvPicPr>
          <p:cNvPr id="2060" name="Picture 12" descr="6h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16632"/>
            <a:ext cx="21050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3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9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3" cstate="print"/>
          <a:srcRect t="49570" r="51620"/>
          <a:stretch>
            <a:fillRect/>
          </a:stretch>
        </p:blipFill>
        <p:spPr>
          <a:xfrm>
            <a:off x="0" y="5949280"/>
            <a:ext cx="893214" cy="908720"/>
          </a:xfrm>
          <a:prstGeom prst="rect">
            <a:avLst/>
          </a:prstGeom>
          <a:noFill/>
        </p:spPr>
      </p:pic>
      <p:pic>
        <p:nvPicPr>
          <p:cNvPr id="1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3" cstate="print"/>
          <a:srcRect l="50551" t="50956"/>
          <a:stretch>
            <a:fillRect/>
          </a:stretch>
        </p:blipFill>
        <p:spPr>
          <a:xfrm>
            <a:off x="8207896" y="5951856"/>
            <a:ext cx="936104" cy="90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82296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4) Mood  </a:t>
            </a:r>
          </a:p>
          <a:p>
            <a:pPr algn="ctr" eaLnBrk="1" hangingPunct="1">
              <a:buFontTx/>
              <a:buNone/>
            </a:pPr>
            <a:r>
              <a:rPr lang="en-GB" sz="2800" i="1" dirty="0" smtClean="0"/>
              <a:t>How you feel about this piece of art</a:t>
            </a:r>
          </a:p>
          <a:p>
            <a:pPr algn="ctr" eaLnBrk="1" hangingPunct="1">
              <a:buFontTx/>
              <a:buNone/>
            </a:pPr>
            <a:endParaRPr lang="en-GB" sz="1200" b="1" i="1" dirty="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13) How does the picture make you FEEL?</a:t>
            </a:r>
          </a:p>
          <a:p>
            <a:pPr algn="ctr" eaLnBrk="1" hangingPunct="1">
              <a:buFontTx/>
              <a:buNone/>
            </a:pPr>
            <a:endParaRPr lang="en-GB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hangingPunct="1">
              <a:buFontTx/>
              <a:buNone/>
            </a:pPr>
            <a:r>
              <a:rPr lang="en-GB" sz="2800" b="1" dirty="0" smtClean="0">
                <a:solidFill>
                  <a:srgbClr val="FF7C80"/>
                </a:solidFill>
              </a:rPr>
              <a:t>14) What do you think the artist is trying to make you feel?</a:t>
            </a:r>
          </a:p>
          <a:p>
            <a:pPr algn="ctr" eaLnBrk="1" hangingPunct="1">
              <a:buFontTx/>
              <a:buNone/>
            </a:pPr>
            <a:endParaRPr lang="en-GB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hangingPunct="1">
              <a:buFontTx/>
              <a:buNone/>
            </a:pPr>
            <a:r>
              <a:rPr lang="en-GB" sz="2800" b="1" dirty="0" smtClean="0">
                <a:solidFill>
                  <a:srgbClr val="FF9900"/>
                </a:solidFill>
              </a:rPr>
              <a:t>15) a)Do YOU like this picture?   </a:t>
            </a:r>
          </a:p>
          <a:p>
            <a:pPr algn="ctr" eaLnBrk="1" hangingPunct="1">
              <a:buFontTx/>
              <a:buNone/>
            </a:pPr>
            <a:r>
              <a:rPr lang="en-GB" sz="2800" b="1" dirty="0" smtClean="0">
                <a:solidFill>
                  <a:srgbClr val="00CCFF"/>
                </a:solidFill>
              </a:rPr>
              <a:t>b) Why do YOU like or dislike this picture?</a:t>
            </a:r>
          </a:p>
          <a:p>
            <a:pPr algn="ctr" eaLnBrk="1" hangingPunct="1">
              <a:buFont typeface="Arial" charset="0"/>
              <a:buNone/>
            </a:pPr>
            <a:endParaRPr lang="en-GB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16) How will the artists work influence your own artwork and final portrait outcome?</a:t>
            </a:r>
          </a:p>
          <a:p>
            <a:pPr algn="ctr" eaLnBrk="1" hangingPunct="1">
              <a:buFont typeface="Arial" charset="0"/>
              <a:buNone/>
            </a:pPr>
            <a:endParaRPr lang="en-GB" sz="2400" b="1" dirty="0" smtClean="0"/>
          </a:p>
          <a:p>
            <a:pPr algn="ctr" eaLnBrk="1" hangingPunct="1">
              <a:buFont typeface="Arial" charset="0"/>
              <a:buNone/>
            </a:pPr>
            <a:endParaRPr lang="en-GB" sz="2400" b="1" dirty="0" smtClean="0"/>
          </a:p>
          <a:p>
            <a:pPr algn="ctr" eaLnBrk="1" hangingPunct="1">
              <a:buFontTx/>
              <a:buNone/>
            </a:pPr>
            <a:endParaRPr lang="en-GB" sz="2400" b="1" dirty="0" smtClean="0"/>
          </a:p>
        </p:txBody>
      </p:sp>
      <p:pic>
        <p:nvPicPr>
          <p:cNvPr id="5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6" name="Picture 5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  <p:pic>
        <p:nvPicPr>
          <p:cNvPr id="7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551" t="50956"/>
          <a:stretch>
            <a:fillRect/>
          </a:stretch>
        </p:blipFill>
        <p:spPr>
          <a:xfrm>
            <a:off x="8207896" y="5951856"/>
            <a:ext cx="936104" cy="906144"/>
          </a:xfrm>
          <a:prstGeom prst="rect">
            <a:avLst/>
          </a:prstGeom>
          <a:noFill/>
        </p:spPr>
      </p:pic>
      <p:pic>
        <p:nvPicPr>
          <p:cNvPr id="8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t="49570" r="51620"/>
          <a:stretch>
            <a:fillRect/>
          </a:stretch>
        </p:blipFill>
        <p:spPr>
          <a:xfrm>
            <a:off x="0" y="5949280"/>
            <a:ext cx="893214" cy="9087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u="sng" dirty="0" smtClean="0">
                <a:solidFill>
                  <a:srgbClr val="990000"/>
                </a:solidFill>
                <a:latin typeface="Curlz MT" pitchFamily="82" charset="0"/>
              </a:rPr>
              <a:t>Review: </a:t>
            </a:r>
            <a:r>
              <a:rPr lang="en-GB" sz="5400" b="1" dirty="0" smtClean="0">
                <a:solidFill>
                  <a:srgbClr val="990000"/>
                </a:solidFill>
                <a:latin typeface="Curlz MT" pitchFamily="82" charset="0"/>
              </a:rPr>
              <a:t>Peer Assessment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692150"/>
            <a:ext cx="8362950" cy="6165850"/>
          </a:xfrm>
        </p:spPr>
        <p:txBody>
          <a:bodyPr/>
          <a:lstStyle/>
          <a:p>
            <a:pPr marL="609600" indent="-609600" algn="ctr" eaLnBrk="1" hangingPunct="1">
              <a:buFontTx/>
              <a:buAutoNum type="arabicParenR"/>
            </a:pPr>
            <a:r>
              <a:rPr lang="en-GB" sz="3500" dirty="0" smtClean="0"/>
              <a:t>On your folder write:</a:t>
            </a:r>
          </a:p>
          <a:p>
            <a:pPr marL="609600" indent="-609600" algn="ctr" eaLnBrk="1" hangingPunct="1">
              <a:buFontTx/>
              <a:buAutoNum type="arabicParenR"/>
            </a:pPr>
            <a:endParaRPr lang="en-GB" sz="3500" dirty="0" smtClean="0"/>
          </a:p>
          <a:p>
            <a:pPr marL="609600" indent="-609600" algn="ctr" eaLnBrk="1" hangingPunct="1">
              <a:buFontTx/>
              <a:buAutoNum type="arabicParenR"/>
            </a:pPr>
            <a:endParaRPr lang="en-GB" sz="3500" dirty="0" smtClean="0"/>
          </a:p>
          <a:p>
            <a:pPr marL="609600" indent="-609600" algn="ctr" eaLnBrk="1" hangingPunct="1">
              <a:buFontTx/>
              <a:buAutoNum type="arabicParenR"/>
            </a:pPr>
            <a:endParaRPr lang="en-GB" sz="3500" dirty="0" smtClean="0"/>
          </a:p>
          <a:p>
            <a:pPr marL="609600" indent="-609600" algn="ctr" eaLnBrk="1" hangingPunct="1">
              <a:buFontTx/>
              <a:buAutoNum type="arabicParenR"/>
            </a:pPr>
            <a:endParaRPr lang="en-GB" sz="3500" dirty="0" smtClean="0"/>
          </a:p>
          <a:p>
            <a:pPr marL="609600" indent="-609600" algn="ctr" eaLnBrk="1" hangingPunct="1">
              <a:buFontTx/>
              <a:buAutoNum type="arabicParenR"/>
            </a:pPr>
            <a:endParaRPr lang="en-GB" sz="3500" dirty="0" smtClean="0"/>
          </a:p>
          <a:p>
            <a:pPr marL="609600" indent="-609600" algn="ctr" eaLnBrk="1" hangingPunct="1">
              <a:buNone/>
            </a:pPr>
            <a:endParaRPr lang="en-GB" sz="3500" dirty="0" smtClean="0"/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>
                <a:latin typeface="Calibri" pitchFamily="34" charset="0"/>
              </a:rPr>
              <a:t> </a:t>
            </a:r>
          </a:p>
        </p:txBody>
      </p:sp>
      <p:graphicFrame>
        <p:nvGraphicFramePr>
          <p:cNvPr id="24606" name="Group 30"/>
          <p:cNvGraphicFramePr>
            <a:graphicFrameLocks noGrp="1"/>
          </p:cNvGraphicFramePr>
          <p:nvPr/>
        </p:nvGraphicFramePr>
        <p:xfrm>
          <a:off x="179388" y="1412875"/>
          <a:ext cx="8785225" cy="3072765"/>
        </p:xfrm>
        <a:graphic>
          <a:graphicData uri="http://schemas.openxmlformats.org/drawingml/2006/table">
            <a:tbl>
              <a:tblPr/>
              <a:tblGrid>
                <a:gridCol w="1871662"/>
                <a:gridCol w="1057275"/>
                <a:gridCol w="1463675"/>
                <a:gridCol w="1463675"/>
                <a:gridCol w="1465263"/>
                <a:gridCol w="146367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Working 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Working Towards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Target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Target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40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Shoes Around the World Critical 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ChangeArrowheads="1"/>
          </p:cNvSpPr>
          <p:nvPr/>
        </p:nvSpPr>
        <p:spPr bwMode="auto">
          <a:xfrm>
            <a:off x="467544" y="2708920"/>
            <a:ext cx="8077200" cy="244827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FF0000"/>
                </a:solidFill>
              </a:rPr>
              <a:t>Level: Critical Study- Mark you partners work</a:t>
            </a:r>
            <a:r>
              <a:rPr lang="en-GB" sz="4000" dirty="0" smtClean="0"/>
              <a:t>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00063" y="571501"/>
            <a:ext cx="8077200" cy="1993404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99FF66"/>
              </a:solidFill>
              <a:latin typeface="Calibri" pitchFamily="34" charset="0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467544" y="5517232"/>
            <a:ext cx="8077200" cy="10715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548680"/>
            <a:ext cx="8229600" cy="60007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2400" b="1" u="sng" dirty="0" smtClean="0">
                <a:solidFill>
                  <a:srgbClr val="009900"/>
                </a:solidFill>
                <a:latin typeface="Tahoma" pitchFamily="34" charset="0"/>
              </a:rPr>
              <a:t>Level 4C:</a:t>
            </a:r>
            <a:r>
              <a:rPr lang="en-GB" sz="2400" b="1" dirty="0" smtClean="0">
                <a:solidFill>
                  <a:srgbClr val="009900"/>
                </a:solidFill>
                <a:latin typeface="Tahoma" pitchFamily="34" charset="0"/>
              </a:rPr>
              <a:t> </a:t>
            </a:r>
            <a:r>
              <a:rPr lang="en-GB" sz="2400" b="1" dirty="0" smtClean="0">
                <a:latin typeface="Tahoma" pitchFamily="34" charset="0"/>
              </a:rPr>
              <a:t>Full </a:t>
            </a:r>
            <a:r>
              <a:rPr lang="en-GB" sz="2400" b="1" u="sng" dirty="0" smtClean="0">
                <a:latin typeface="Tahoma" pitchFamily="34" charset="0"/>
              </a:rPr>
              <a:t>detailed sentences</a:t>
            </a:r>
            <a:r>
              <a:rPr lang="en-GB" sz="2400" u="sng" dirty="0" smtClean="0">
                <a:latin typeface="Tahoma" pitchFamily="34" charset="0"/>
              </a:rPr>
              <a:t> </a:t>
            </a:r>
            <a:r>
              <a:rPr lang="en-GB" sz="2400" dirty="0" smtClean="0">
                <a:latin typeface="Tahoma" pitchFamily="34" charset="0"/>
              </a:rPr>
              <a:t>showing </a:t>
            </a:r>
            <a:r>
              <a:rPr lang="en-GB" sz="2400" b="1" u="sng" dirty="0" smtClean="0">
                <a:latin typeface="Tahoma" pitchFamily="34" charset="0"/>
              </a:rPr>
              <a:t>excellent understandin</a:t>
            </a:r>
            <a:r>
              <a:rPr lang="en-GB" sz="2400" b="1" dirty="0" smtClean="0">
                <a:latin typeface="Tahoma" pitchFamily="34" charset="0"/>
              </a:rPr>
              <a:t>g</a:t>
            </a:r>
            <a:r>
              <a:rPr lang="en-GB" sz="2400" dirty="0" smtClean="0">
                <a:latin typeface="Tahoma" pitchFamily="34" charset="0"/>
              </a:rPr>
              <a:t> of </a:t>
            </a:r>
            <a:r>
              <a:rPr lang="en-GB" sz="2400" b="1" dirty="0" smtClean="0">
                <a:latin typeface="Tahoma" pitchFamily="34" charset="0"/>
              </a:rPr>
              <a:t>key Art words.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400" b="1" u="sng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2400" b="1" u="sng" dirty="0" smtClean="0">
                <a:solidFill>
                  <a:srgbClr val="009900"/>
                </a:solidFill>
                <a:latin typeface="Tahoma" pitchFamily="34" charset="0"/>
              </a:rPr>
              <a:t>Level 3A:</a:t>
            </a:r>
            <a:r>
              <a:rPr lang="en-GB" sz="2400" b="1" dirty="0" smtClean="0">
                <a:solidFill>
                  <a:srgbClr val="009900"/>
                </a:solidFill>
                <a:latin typeface="Tahoma" pitchFamily="34" charset="0"/>
              </a:rPr>
              <a:t> </a:t>
            </a:r>
            <a:r>
              <a:rPr lang="en-GB" sz="2400" b="1" u="sng" dirty="0" smtClean="0">
                <a:latin typeface="Tahoma" pitchFamily="34" charset="0"/>
              </a:rPr>
              <a:t>Sentences flow</a:t>
            </a:r>
            <a:r>
              <a:rPr lang="en-GB" sz="2400" dirty="0" smtClean="0">
                <a:latin typeface="Tahoma" pitchFamily="34" charset="0"/>
              </a:rPr>
              <a:t> showing </a:t>
            </a:r>
            <a:r>
              <a:rPr lang="en-GB" sz="2400" b="1" u="sng" dirty="0" smtClean="0">
                <a:latin typeface="Tahoma" pitchFamily="34" charset="0"/>
              </a:rPr>
              <a:t>good understanding</a:t>
            </a:r>
            <a:r>
              <a:rPr lang="en-GB" sz="2400" b="1" dirty="0" smtClean="0">
                <a:latin typeface="Tahoma" pitchFamily="34" charset="0"/>
              </a:rPr>
              <a:t> of key Art words.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400" b="1" dirty="0" smtClean="0">
              <a:latin typeface="Tahoma" pitchFamily="34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GB" sz="2400" b="1" u="sng" dirty="0" smtClean="0">
                <a:solidFill>
                  <a:srgbClr val="FF6600"/>
                </a:solidFill>
                <a:latin typeface="Tahoma" pitchFamily="34" charset="0"/>
              </a:rPr>
              <a:t>Level 3B:</a:t>
            </a:r>
            <a:r>
              <a:rPr lang="en-GB" sz="2400" b="1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GB" sz="2400" b="1" u="sng" dirty="0" smtClean="0">
                <a:latin typeface="Tahoma" pitchFamily="34" charset="0"/>
              </a:rPr>
              <a:t>Sentences may not all flow</a:t>
            </a:r>
            <a:r>
              <a:rPr lang="en-GB" sz="2400" dirty="0" smtClean="0">
                <a:latin typeface="Tahoma" pitchFamily="34" charset="0"/>
              </a:rPr>
              <a:t> but show </a:t>
            </a:r>
            <a:r>
              <a:rPr lang="en-GB" sz="2400" b="1" dirty="0" smtClean="0">
                <a:latin typeface="Tahoma" pitchFamily="34" charset="0"/>
              </a:rPr>
              <a:t>understanding</a:t>
            </a:r>
            <a:r>
              <a:rPr lang="en-GB" sz="2400" dirty="0" smtClean="0">
                <a:latin typeface="Tahoma" pitchFamily="34" charset="0"/>
              </a:rPr>
              <a:t> of </a:t>
            </a:r>
            <a:r>
              <a:rPr lang="en-GB" sz="2400" b="1" dirty="0" smtClean="0">
                <a:latin typeface="Tahoma" pitchFamily="34" charset="0"/>
              </a:rPr>
              <a:t>key Art words.</a:t>
            </a:r>
            <a:endParaRPr lang="en-GB" sz="2400" b="1" u="sng" dirty="0" smtClean="0"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en-GB" sz="2400" b="1" u="sng" dirty="0" smtClean="0">
              <a:solidFill>
                <a:srgbClr val="FF6600"/>
              </a:solidFill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GB" sz="2400" b="1" u="sng" dirty="0" smtClean="0">
                <a:solidFill>
                  <a:srgbClr val="FF6600"/>
                </a:solidFill>
                <a:latin typeface="Tahoma" pitchFamily="34" charset="0"/>
              </a:rPr>
              <a:t>Level 3C:</a:t>
            </a:r>
            <a:r>
              <a:rPr lang="en-GB" sz="24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GB" sz="2400" b="1" u="sng" dirty="0" smtClean="0">
                <a:latin typeface="Tahoma" pitchFamily="34" charset="0"/>
              </a:rPr>
              <a:t>Sentences do not flow</a:t>
            </a:r>
            <a:r>
              <a:rPr lang="en-GB" sz="2400" dirty="0" smtClean="0">
                <a:latin typeface="Tahoma" pitchFamily="34" charset="0"/>
              </a:rPr>
              <a:t> but show </a:t>
            </a:r>
            <a:r>
              <a:rPr lang="en-GB" sz="2400" b="1" u="sng" dirty="0" smtClean="0">
                <a:latin typeface="Tahoma" pitchFamily="34" charset="0"/>
              </a:rPr>
              <a:t>some understanding</a:t>
            </a:r>
            <a:r>
              <a:rPr lang="en-GB" sz="2400" dirty="0" smtClean="0">
                <a:latin typeface="Tahoma" pitchFamily="34" charset="0"/>
              </a:rPr>
              <a:t> of </a:t>
            </a:r>
            <a:r>
              <a:rPr lang="en-GB" sz="2400" b="1" dirty="0" smtClean="0">
                <a:latin typeface="Tahoma" pitchFamily="34" charset="0"/>
              </a:rPr>
              <a:t>key Art</a:t>
            </a:r>
            <a:r>
              <a:rPr lang="en-GB" sz="2400" dirty="0" smtClean="0">
                <a:latin typeface="Tahoma" pitchFamily="34" charset="0"/>
              </a:rPr>
              <a:t> </a:t>
            </a:r>
            <a:r>
              <a:rPr lang="en-GB" sz="2400" b="1" dirty="0" smtClean="0">
                <a:latin typeface="Tahoma" pitchFamily="34" charset="0"/>
              </a:rPr>
              <a:t>words. </a:t>
            </a:r>
            <a:r>
              <a:rPr lang="en-GB" sz="2400" dirty="0" smtClean="0">
                <a:latin typeface="Tahoma" pitchFamily="34" charset="0"/>
              </a:rPr>
              <a:t>There </a:t>
            </a:r>
            <a:r>
              <a:rPr lang="en-GB" sz="2400" b="1" dirty="0" smtClean="0">
                <a:latin typeface="Tahoma" pitchFamily="34" charset="0"/>
              </a:rPr>
              <a:t>may be a </a:t>
            </a:r>
            <a:r>
              <a:rPr lang="en-GB" sz="2400" b="1" u="sng" dirty="0" smtClean="0">
                <a:latin typeface="Tahoma" pitchFamily="34" charset="0"/>
              </a:rPr>
              <a:t>few spelling mistakes.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400" b="1" u="sng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24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Level 2A:</a:t>
            </a:r>
            <a:r>
              <a:rPr lang="en-GB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sz="2400" b="1" u="sng" dirty="0" smtClean="0">
                <a:latin typeface="Tahoma" pitchFamily="34" charset="0"/>
                <a:cs typeface="Tahoma" pitchFamily="34" charset="0"/>
              </a:rPr>
              <a:t>One worded answers</a:t>
            </a:r>
            <a:r>
              <a:rPr lang="en-GB" sz="2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400" dirty="0" smtClean="0">
                <a:latin typeface="Tahoma" pitchFamily="34" charset="0"/>
                <a:cs typeface="Tahoma" pitchFamily="34" charset="0"/>
              </a:rPr>
              <a:t>or </a:t>
            </a:r>
            <a:r>
              <a:rPr lang="en-GB" sz="2400" b="1" dirty="0" smtClean="0">
                <a:latin typeface="Tahoma" pitchFamily="34" charset="0"/>
                <a:cs typeface="Tahoma" pitchFamily="34" charset="0"/>
              </a:rPr>
              <a:t>very </a:t>
            </a:r>
            <a:r>
              <a:rPr lang="en-GB" sz="2400" b="1" u="sng" dirty="0" smtClean="0">
                <a:latin typeface="Tahoma" pitchFamily="34" charset="0"/>
                <a:cs typeface="Tahoma" pitchFamily="34" charset="0"/>
              </a:rPr>
              <a:t>disjointed sentences</a:t>
            </a:r>
            <a:r>
              <a:rPr lang="en-GB" sz="2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400" dirty="0" smtClean="0">
                <a:latin typeface="Tahoma" pitchFamily="34" charset="0"/>
                <a:cs typeface="Tahoma" pitchFamily="34" charset="0"/>
              </a:rPr>
              <a:t>with some </a:t>
            </a:r>
            <a:r>
              <a:rPr lang="en-GB" sz="2400" b="1" u="sng" dirty="0" smtClean="0">
                <a:latin typeface="Tahoma" pitchFamily="34" charset="0"/>
                <a:cs typeface="Tahoma" pitchFamily="34" charset="0"/>
              </a:rPr>
              <a:t>spelling mistakes.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41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GB" sz="4800" b="1" kern="0" dirty="0">
              <a:solidFill>
                <a:srgbClr val="660066"/>
              </a:solidFill>
              <a:latin typeface="Brushed" pitchFamily="2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500187"/>
            <a:ext cx="8839200" cy="535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Read and check my spellings and writing.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Check my spellings against the key Art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word board.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Make sure my sentences flow.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Make sure I use full detailed sentences.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Make sure I use key Art words correctly.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Make sure I use key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Art words.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3200" b="1" kern="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3200" b="1" kern="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4000" b="1" kern="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kern="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55679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u="sng" dirty="0" smtClean="0">
                <a:solidFill>
                  <a:srgbClr val="7030A0"/>
                </a:solidFill>
              </a:rPr>
              <a:t/>
            </a:r>
            <a:br>
              <a:rPr lang="en-GB" sz="4000" b="1" u="sng" dirty="0" smtClean="0">
                <a:solidFill>
                  <a:srgbClr val="7030A0"/>
                </a:solidFill>
              </a:rPr>
            </a:br>
            <a:r>
              <a:rPr lang="en-GB" sz="4000" b="1" u="sng" dirty="0" smtClean="0">
                <a:solidFill>
                  <a:srgbClr val="7030A0"/>
                </a:solidFill>
              </a:rPr>
              <a:t/>
            </a:r>
            <a:br>
              <a:rPr lang="en-GB" sz="4000" b="1" u="sng" dirty="0" smtClean="0">
                <a:solidFill>
                  <a:srgbClr val="7030A0"/>
                </a:solidFill>
              </a:rPr>
            </a:br>
            <a:r>
              <a:rPr lang="en-GB" sz="4000" b="1" u="sng" dirty="0" smtClean="0">
                <a:solidFill>
                  <a:srgbClr val="7030A0"/>
                </a:solidFill>
              </a:rPr>
              <a:t/>
            </a:r>
            <a:br>
              <a:rPr lang="en-GB" sz="4000" b="1" u="sng" dirty="0" smtClean="0">
                <a:solidFill>
                  <a:srgbClr val="7030A0"/>
                </a:solidFill>
              </a:rPr>
            </a:br>
            <a:r>
              <a:rPr lang="en-GB" sz="4000" b="1" u="sng" dirty="0" smtClean="0">
                <a:solidFill>
                  <a:srgbClr val="7030A0"/>
                </a:solidFill>
              </a:rPr>
              <a:t>Set your partner 2 targets</a:t>
            </a:r>
            <a:br>
              <a:rPr lang="en-GB" sz="4000" b="1" u="sng" dirty="0" smtClean="0">
                <a:solidFill>
                  <a:srgbClr val="7030A0"/>
                </a:solidFill>
              </a:rPr>
            </a:br>
            <a:r>
              <a:rPr lang="en-GB" sz="4000" b="1" u="sng" dirty="0" smtClean="0">
                <a:solidFill>
                  <a:srgbClr val="7030A0"/>
                </a:solidFill>
              </a:rPr>
              <a:t>(Discuss target ideas on your table)</a:t>
            </a:r>
            <a:r>
              <a:rPr lang="en-GB" sz="4000" b="1" dirty="0" smtClean="0">
                <a:solidFill>
                  <a:srgbClr val="7030A0"/>
                </a:solidFill>
              </a:rPr>
              <a:t/>
            </a:r>
            <a:br>
              <a:rPr lang="en-GB" sz="4000" b="1" dirty="0" smtClean="0">
                <a:solidFill>
                  <a:srgbClr val="7030A0"/>
                </a:solidFill>
              </a:rPr>
            </a:br>
            <a:r>
              <a:rPr lang="en-GB" sz="4000" b="1" dirty="0" smtClean="0">
                <a:solidFill>
                  <a:srgbClr val="00B050"/>
                </a:solidFill>
              </a:rPr>
              <a:t>They need to...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 smtClean="0">
              <a:solidFill>
                <a:srgbClr val="FF0000"/>
              </a:solidFill>
            </a:endParaRPr>
          </a:p>
        </p:txBody>
      </p:sp>
      <p:pic>
        <p:nvPicPr>
          <p:cNvPr id="8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t="49570" r="51620"/>
          <a:stretch>
            <a:fillRect/>
          </a:stretch>
        </p:blipFill>
        <p:spPr>
          <a:xfrm>
            <a:off x="6876256" y="4550888"/>
            <a:ext cx="2267744" cy="2307112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 rot="4684912" flipV="1">
            <a:off x="4886325" y="4691063"/>
            <a:ext cx="1519237" cy="24717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5143500" y="5429250"/>
            <a:ext cx="1071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dirty="0">
                <a:latin typeface="Calibri" pitchFamily="34" charset="0"/>
              </a:rPr>
              <a:t>!?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33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33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0"/>
            <a:ext cx="8229600" cy="1628800"/>
          </a:xfrm>
        </p:spPr>
        <p:txBody>
          <a:bodyPr/>
          <a:lstStyle/>
          <a:p>
            <a:pPr eaLnBrk="1" hangingPunct="1"/>
            <a:r>
              <a:rPr lang="en-GB" sz="6000" b="1" dirty="0" smtClean="0">
                <a:solidFill>
                  <a:srgbClr val="003300"/>
                </a:solidFill>
                <a:latin typeface="Eras Bold ITC" pitchFamily="34" charset="0"/>
              </a:rPr>
              <a:t>Review: Present the Artist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514350" indent="-514350" algn="ctr" eaLnBrk="1" hangingPunct="1">
              <a:buFont typeface="Arial" charset="0"/>
              <a:buNone/>
            </a:pPr>
            <a:endParaRPr lang="en-GB" sz="1100" dirty="0" smtClean="0"/>
          </a:p>
          <a:p>
            <a:pPr marL="514350" indent="-514350" algn="ctr" eaLnBrk="1" hangingPunct="1">
              <a:buFont typeface="Arial" charset="0"/>
              <a:buNone/>
            </a:pPr>
            <a:endParaRPr lang="en-GB" sz="3600" b="1" dirty="0" smtClean="0">
              <a:solidFill>
                <a:srgbClr val="CC0099"/>
              </a:solidFill>
            </a:endParaRPr>
          </a:p>
        </p:txBody>
      </p:sp>
      <p:sp>
        <p:nvSpPr>
          <p:cNvPr id="27651" name="Rectangle 15"/>
          <p:cNvSpPr>
            <a:spLocks noChangeArrowheads="1"/>
          </p:cNvSpPr>
          <p:nvPr/>
        </p:nvSpPr>
        <p:spPr bwMode="auto">
          <a:xfrm>
            <a:off x="0" y="1700808"/>
            <a:ext cx="91440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300" b="1" u="sng" dirty="0" smtClean="0">
                <a:solidFill>
                  <a:srgbClr val="FF0000"/>
                </a:solidFill>
                <a:latin typeface="Comic Sans MS" pitchFamily="66" charset="0"/>
              </a:rPr>
              <a:t>FOR POSITIVE POINTS:</a:t>
            </a:r>
            <a:r>
              <a:rPr lang="en-GB" sz="33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3300" dirty="0" smtClean="0">
                <a:solidFill>
                  <a:srgbClr val="669900"/>
                </a:solidFill>
                <a:latin typeface="Comic Sans MS" pitchFamily="66" charset="0"/>
              </a:rPr>
              <a:t>Pick </a:t>
            </a:r>
            <a:r>
              <a:rPr lang="en-GB" sz="3300" dirty="0">
                <a:solidFill>
                  <a:srgbClr val="669900"/>
                </a:solidFill>
                <a:latin typeface="Comic Sans MS" pitchFamily="66" charset="0"/>
              </a:rPr>
              <a:t>the best parts of each persons critical study from their content, form, process and mood section</a:t>
            </a:r>
            <a:r>
              <a:rPr lang="en-GB" sz="3300" dirty="0" smtClean="0">
                <a:solidFill>
                  <a:srgbClr val="669900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n-GB" sz="3300" dirty="0">
              <a:solidFill>
                <a:srgbClr val="669900"/>
              </a:solidFill>
              <a:latin typeface="Comic Sans MS" pitchFamily="66" charset="0"/>
            </a:endParaRPr>
          </a:p>
          <a:p>
            <a:pPr algn="ctr"/>
            <a:r>
              <a:rPr lang="en-GB" sz="3300" dirty="0" smtClean="0">
                <a:solidFill>
                  <a:srgbClr val="669900"/>
                </a:solidFill>
                <a:latin typeface="Comic Sans MS" pitchFamily="66" charset="0"/>
              </a:rPr>
              <a:t>Design a presentation, make </a:t>
            </a:r>
            <a:r>
              <a:rPr lang="en-GB" sz="3300" dirty="0">
                <a:solidFill>
                  <a:srgbClr val="669900"/>
                </a:solidFill>
                <a:latin typeface="Comic Sans MS" pitchFamily="66" charset="0"/>
              </a:rPr>
              <a:t>it visually exciting </a:t>
            </a:r>
            <a:r>
              <a:rPr lang="en-GB" sz="3300" dirty="0" smtClean="0">
                <a:solidFill>
                  <a:srgbClr val="669900"/>
                </a:solidFill>
                <a:latin typeface="Comic Sans MS" pitchFamily="66" charset="0"/>
              </a:rPr>
              <a:t>using colour sugar paper and pens.  </a:t>
            </a:r>
            <a:endParaRPr lang="en-GB" sz="3300" dirty="0">
              <a:latin typeface="Comic Sans MS" pitchFamily="66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07504" y="620688"/>
            <a:ext cx="1475656" cy="1224409"/>
          </a:xfrm>
          <a:prstGeom prst="star5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301208"/>
            <a:ext cx="9144000" cy="1556792"/>
          </a:xfrm>
          <a:prstGeom prst="rect">
            <a:avLst/>
          </a:prstGeom>
          <a:solidFill>
            <a:srgbClr val="00CC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95288" y="5373688"/>
            <a:ext cx="828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3300"/>
                </a:solidFill>
              </a:rPr>
              <a:t>Key skills to demonstrate in to days lesson for whole table positive points: </a:t>
            </a:r>
            <a:r>
              <a:rPr lang="en-GB" sz="2400" b="1">
                <a:solidFill>
                  <a:srgbClr val="FF0000"/>
                </a:solidFill>
              </a:rPr>
              <a:t>Listening, communicating, patience, teamwork, creativity, effective participators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7524328" y="620688"/>
            <a:ext cx="1475656" cy="1224409"/>
          </a:xfrm>
          <a:prstGeom prst="star5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14313"/>
            <a:ext cx="8229600" cy="1143001"/>
          </a:xfrm>
        </p:spPr>
        <p:txBody>
          <a:bodyPr/>
          <a:lstStyle/>
          <a:p>
            <a:pPr eaLnBrk="1" hangingPunct="1"/>
            <a:r>
              <a:rPr lang="en-GB" sz="5400" b="1" dirty="0" smtClean="0">
                <a:solidFill>
                  <a:srgbClr val="CC0000"/>
                </a:solidFill>
                <a:latin typeface="Comic Sans MS" pitchFamily="66" charset="0"/>
              </a:rPr>
              <a:t>Connector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9144000" cy="5715000"/>
          </a:xfrm>
        </p:spPr>
        <p:txBody>
          <a:bodyPr/>
          <a:lstStyle/>
          <a:p>
            <a:pPr marL="0" indent="11113" algn="ctr" eaLnBrk="1" hangingPunct="1">
              <a:lnSpc>
                <a:spcPct val="90000"/>
              </a:lnSpc>
              <a:buNone/>
            </a:pPr>
            <a:r>
              <a:rPr lang="en-GB" sz="2900" dirty="0" smtClean="0"/>
              <a:t>Write down at </a:t>
            </a:r>
            <a:r>
              <a:rPr lang="en-GB" sz="2900" b="1" u="sng" dirty="0" smtClean="0"/>
              <a:t>least 5 sentences </a:t>
            </a:r>
            <a:r>
              <a:rPr lang="en-GB" sz="2900" dirty="0" smtClean="0"/>
              <a:t>describing how the work </a:t>
            </a:r>
            <a:r>
              <a:rPr lang="en-GB" sz="2900" b="1" dirty="0" smtClean="0"/>
              <a:t>below right </a:t>
            </a:r>
            <a:r>
              <a:rPr lang="en-GB" sz="2900" dirty="0" smtClean="0"/>
              <a:t>is different from the other portraits:</a:t>
            </a:r>
            <a:endParaRPr lang="en-GB" sz="2900" dirty="0" smtClean="0">
              <a:solidFill>
                <a:schemeClr val="accent2"/>
              </a:solidFill>
            </a:endParaRPr>
          </a:p>
        </p:txBody>
      </p:sp>
      <p:pic>
        <p:nvPicPr>
          <p:cNvPr id="1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11" name="Picture 10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  <p:pic>
        <p:nvPicPr>
          <p:cNvPr id="12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60032" y="1700808"/>
            <a:ext cx="4279179" cy="4176464"/>
          </a:xfrm>
          <a:prstGeom prst="rect">
            <a:avLst/>
          </a:prstGeom>
          <a:noFill/>
        </p:spPr>
      </p:pic>
      <p:pic>
        <p:nvPicPr>
          <p:cNvPr id="13" name="Picture 3" descr="http://www.humanities.uci.edu/users/vfolkenflik/VRF%20Sources/Rembrandt%20St%20Paul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1772816"/>
            <a:ext cx="199352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Holbien_the_Younger_Portrait_of_Anne_of_Clev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1772816"/>
            <a:ext cx="262295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jeune%20fille%20aux%20yeux%20bleus_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93096"/>
            <a:ext cx="195022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http://news.bbc.co.uk/olmedia/1720000/images/_1723071_queen_freud3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4771907"/>
            <a:ext cx="1368152" cy="208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1700808"/>
            <a:ext cx="514806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FF9900"/>
                </a:solidFill>
                <a:latin typeface="+mn-lt"/>
              </a:rPr>
              <a:t>The </a:t>
            </a:r>
            <a:r>
              <a:rPr lang="en-GB" sz="2800" b="1" u="sng" dirty="0" smtClean="0">
                <a:solidFill>
                  <a:srgbClr val="FF9900"/>
                </a:solidFill>
                <a:latin typeface="+mn-lt"/>
              </a:rPr>
              <a:t>shapes</a:t>
            </a:r>
            <a:r>
              <a:rPr lang="en-GB" sz="2800" b="1" dirty="0" smtClean="0">
                <a:solidFill>
                  <a:srgbClr val="FF9900"/>
                </a:solidFill>
                <a:latin typeface="+mn-lt"/>
              </a:rPr>
              <a:t> used are simple to make complicated facial features.</a:t>
            </a:r>
            <a:endParaRPr lang="en-GB" sz="2800" b="1" dirty="0">
              <a:solidFill>
                <a:srgbClr val="FF99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00B0F0"/>
                </a:solidFill>
                <a:latin typeface="+mn-lt"/>
              </a:rPr>
              <a:t>The artist uses bright primary </a:t>
            </a:r>
            <a:r>
              <a:rPr lang="en-GB" sz="2800" b="1" u="sng" dirty="0" smtClean="0">
                <a:solidFill>
                  <a:srgbClr val="00B0F0"/>
                </a:solidFill>
                <a:latin typeface="+mn-lt"/>
              </a:rPr>
              <a:t>colours</a:t>
            </a:r>
            <a:r>
              <a:rPr lang="en-GB" sz="2800" b="1" dirty="0" smtClean="0">
                <a:solidFill>
                  <a:srgbClr val="00B0F0"/>
                </a:solidFill>
                <a:latin typeface="+mn-lt"/>
              </a:rPr>
              <a:t> to stand out.</a:t>
            </a:r>
            <a:endParaRPr lang="en-GB" sz="2800" b="1" dirty="0">
              <a:solidFill>
                <a:srgbClr val="00B0F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The artist uses 3 clear block </a:t>
            </a:r>
            <a:r>
              <a:rPr lang="en-GB" sz="2800" b="1" u="sng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tones. </a:t>
            </a:r>
            <a:endParaRPr lang="en-GB" sz="2800" b="1" u="sng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FF7C80"/>
                </a:solidFill>
                <a:latin typeface="+mn-lt"/>
              </a:rPr>
              <a:t>There is </a:t>
            </a:r>
            <a:r>
              <a:rPr lang="en-GB" sz="2800" b="1" dirty="0" err="1" smtClean="0">
                <a:solidFill>
                  <a:srgbClr val="FF7C80"/>
                </a:solidFill>
                <a:latin typeface="+mn-lt"/>
              </a:rPr>
              <a:t>markmaking</a:t>
            </a:r>
            <a:r>
              <a:rPr lang="en-GB" sz="2800" b="1" dirty="0" smtClean="0">
                <a:solidFill>
                  <a:srgbClr val="FF7C80"/>
                </a:solidFill>
                <a:latin typeface="+mn-lt"/>
              </a:rPr>
              <a:t> </a:t>
            </a:r>
            <a:r>
              <a:rPr lang="en-GB" sz="2800" b="1" u="sng" dirty="0" smtClean="0">
                <a:solidFill>
                  <a:srgbClr val="FF7C80"/>
                </a:solidFill>
                <a:latin typeface="+mn-lt"/>
              </a:rPr>
              <a:t>lines</a:t>
            </a:r>
            <a:r>
              <a:rPr lang="en-GB" sz="2800" b="1" dirty="0" smtClean="0">
                <a:solidFill>
                  <a:srgbClr val="FF7C80"/>
                </a:solidFill>
                <a:latin typeface="+mn-lt"/>
              </a:rPr>
              <a:t> used only to show detail and a black </a:t>
            </a:r>
            <a:r>
              <a:rPr lang="en-GB" sz="2800" b="1" u="sng" dirty="0" smtClean="0">
                <a:solidFill>
                  <a:srgbClr val="FF7C80"/>
                </a:solidFill>
                <a:latin typeface="+mn-lt"/>
              </a:rPr>
              <a:t>outline.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There is little or </a:t>
            </a:r>
            <a:r>
              <a:rPr lang="en-GB" sz="2800" b="1" u="sng" dirty="0" smtClean="0">
                <a:solidFill>
                  <a:srgbClr val="7030A0"/>
                </a:solidFill>
                <a:latin typeface="+mn-lt"/>
              </a:rPr>
              <a:t>no pattern</a:t>
            </a: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 to complicate the picture.</a:t>
            </a:r>
            <a:endParaRPr lang="en-GB" sz="36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ChangeArrowheads="1"/>
          </p:cNvSpPr>
          <p:nvPr/>
        </p:nvSpPr>
        <p:spPr bwMode="auto">
          <a:xfrm>
            <a:off x="467544" y="2708920"/>
            <a:ext cx="8077200" cy="244827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42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smtClean="0">
                <a:solidFill>
                  <a:srgbClr val="FF0000"/>
                </a:solidFill>
              </a:rPr>
              <a:t>Level: Critical Study</a:t>
            </a:r>
            <a:r>
              <a:rPr lang="en-GB" sz="4000" smtClean="0"/>
              <a:t>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00063" y="571501"/>
            <a:ext cx="8077200" cy="1993404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99FF66"/>
              </a:solidFill>
              <a:latin typeface="Calibri" pitchFamily="34" charset="0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467544" y="5517232"/>
            <a:ext cx="8077200" cy="10715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548680"/>
            <a:ext cx="8229600" cy="60007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2400" b="1" u="sng" dirty="0" smtClean="0">
                <a:solidFill>
                  <a:srgbClr val="009900"/>
                </a:solidFill>
                <a:latin typeface="Tahoma" pitchFamily="34" charset="0"/>
              </a:rPr>
              <a:t>Level 4C:</a:t>
            </a:r>
            <a:r>
              <a:rPr lang="en-GB" sz="2400" b="1" dirty="0" smtClean="0">
                <a:solidFill>
                  <a:srgbClr val="009900"/>
                </a:solidFill>
                <a:latin typeface="Tahoma" pitchFamily="34" charset="0"/>
              </a:rPr>
              <a:t> </a:t>
            </a:r>
            <a:r>
              <a:rPr lang="en-GB" sz="2400" b="1" dirty="0" smtClean="0">
                <a:latin typeface="Tahoma" pitchFamily="34" charset="0"/>
              </a:rPr>
              <a:t>Full </a:t>
            </a:r>
            <a:r>
              <a:rPr lang="en-GB" sz="2400" b="1" u="sng" dirty="0" smtClean="0">
                <a:latin typeface="Tahoma" pitchFamily="34" charset="0"/>
              </a:rPr>
              <a:t>detailed sentences</a:t>
            </a:r>
            <a:r>
              <a:rPr lang="en-GB" sz="2400" u="sng" dirty="0" smtClean="0">
                <a:latin typeface="Tahoma" pitchFamily="34" charset="0"/>
              </a:rPr>
              <a:t> </a:t>
            </a:r>
            <a:r>
              <a:rPr lang="en-GB" sz="2400" dirty="0" smtClean="0">
                <a:latin typeface="Tahoma" pitchFamily="34" charset="0"/>
              </a:rPr>
              <a:t>showing </a:t>
            </a:r>
            <a:r>
              <a:rPr lang="en-GB" sz="2400" b="1" u="sng" dirty="0" smtClean="0">
                <a:latin typeface="Tahoma" pitchFamily="34" charset="0"/>
              </a:rPr>
              <a:t>excellent understandin</a:t>
            </a:r>
            <a:r>
              <a:rPr lang="en-GB" sz="2400" b="1" dirty="0" smtClean="0">
                <a:latin typeface="Tahoma" pitchFamily="34" charset="0"/>
              </a:rPr>
              <a:t>g</a:t>
            </a:r>
            <a:r>
              <a:rPr lang="en-GB" sz="2400" dirty="0" smtClean="0">
                <a:latin typeface="Tahoma" pitchFamily="34" charset="0"/>
              </a:rPr>
              <a:t> of </a:t>
            </a:r>
            <a:r>
              <a:rPr lang="en-GB" sz="2400" b="1" dirty="0" smtClean="0">
                <a:latin typeface="Tahoma" pitchFamily="34" charset="0"/>
              </a:rPr>
              <a:t>key Art words.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400" b="1" u="sng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2400" b="1" u="sng" dirty="0" smtClean="0">
                <a:solidFill>
                  <a:srgbClr val="009900"/>
                </a:solidFill>
                <a:latin typeface="Tahoma" pitchFamily="34" charset="0"/>
              </a:rPr>
              <a:t>Level 3A:</a:t>
            </a:r>
            <a:r>
              <a:rPr lang="en-GB" sz="2400" b="1" dirty="0" smtClean="0">
                <a:solidFill>
                  <a:srgbClr val="009900"/>
                </a:solidFill>
                <a:latin typeface="Tahoma" pitchFamily="34" charset="0"/>
              </a:rPr>
              <a:t> </a:t>
            </a:r>
            <a:r>
              <a:rPr lang="en-GB" sz="2400" b="1" u="sng" dirty="0" smtClean="0">
                <a:latin typeface="Tahoma" pitchFamily="34" charset="0"/>
              </a:rPr>
              <a:t>Sentences flow</a:t>
            </a:r>
            <a:r>
              <a:rPr lang="en-GB" sz="2400" dirty="0" smtClean="0">
                <a:latin typeface="Tahoma" pitchFamily="34" charset="0"/>
              </a:rPr>
              <a:t> showing </a:t>
            </a:r>
            <a:r>
              <a:rPr lang="en-GB" sz="2400" b="1" u="sng" dirty="0" smtClean="0">
                <a:latin typeface="Tahoma" pitchFamily="34" charset="0"/>
              </a:rPr>
              <a:t>good understanding</a:t>
            </a:r>
            <a:r>
              <a:rPr lang="en-GB" sz="2400" b="1" dirty="0" smtClean="0">
                <a:latin typeface="Tahoma" pitchFamily="34" charset="0"/>
              </a:rPr>
              <a:t> of key Art words.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400" b="1" dirty="0" smtClean="0">
              <a:latin typeface="Tahoma" pitchFamily="34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GB" sz="2400" b="1" u="sng" dirty="0" smtClean="0">
                <a:solidFill>
                  <a:srgbClr val="FF6600"/>
                </a:solidFill>
                <a:latin typeface="Tahoma" pitchFamily="34" charset="0"/>
              </a:rPr>
              <a:t>Level 3B:</a:t>
            </a:r>
            <a:r>
              <a:rPr lang="en-GB" sz="2400" b="1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GB" sz="2400" b="1" u="sng" dirty="0" smtClean="0">
                <a:latin typeface="Tahoma" pitchFamily="34" charset="0"/>
              </a:rPr>
              <a:t>Sentences may not all flow</a:t>
            </a:r>
            <a:r>
              <a:rPr lang="en-GB" sz="2400" dirty="0" smtClean="0">
                <a:latin typeface="Tahoma" pitchFamily="34" charset="0"/>
              </a:rPr>
              <a:t> but show </a:t>
            </a:r>
            <a:r>
              <a:rPr lang="en-GB" sz="2400" b="1" dirty="0" smtClean="0">
                <a:latin typeface="Tahoma" pitchFamily="34" charset="0"/>
              </a:rPr>
              <a:t>understanding</a:t>
            </a:r>
            <a:r>
              <a:rPr lang="en-GB" sz="2400" dirty="0" smtClean="0">
                <a:latin typeface="Tahoma" pitchFamily="34" charset="0"/>
              </a:rPr>
              <a:t> of </a:t>
            </a:r>
            <a:r>
              <a:rPr lang="en-GB" sz="2400" b="1" dirty="0" smtClean="0">
                <a:latin typeface="Tahoma" pitchFamily="34" charset="0"/>
              </a:rPr>
              <a:t>key Art words.</a:t>
            </a:r>
            <a:endParaRPr lang="en-GB" sz="2400" b="1" u="sng" dirty="0" smtClean="0"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en-GB" sz="2400" b="1" u="sng" dirty="0" smtClean="0">
              <a:solidFill>
                <a:srgbClr val="FF6600"/>
              </a:solidFill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GB" sz="2400" b="1" u="sng" dirty="0" smtClean="0">
                <a:solidFill>
                  <a:srgbClr val="FF6600"/>
                </a:solidFill>
                <a:latin typeface="Tahoma" pitchFamily="34" charset="0"/>
              </a:rPr>
              <a:t>Level 3C:</a:t>
            </a:r>
            <a:r>
              <a:rPr lang="en-GB" sz="24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GB" sz="2400" b="1" u="sng" dirty="0" smtClean="0">
                <a:latin typeface="Tahoma" pitchFamily="34" charset="0"/>
              </a:rPr>
              <a:t>Sentences do not flow</a:t>
            </a:r>
            <a:r>
              <a:rPr lang="en-GB" sz="2400" dirty="0" smtClean="0">
                <a:latin typeface="Tahoma" pitchFamily="34" charset="0"/>
              </a:rPr>
              <a:t> but show </a:t>
            </a:r>
            <a:r>
              <a:rPr lang="en-GB" sz="2400" b="1" u="sng" dirty="0" smtClean="0">
                <a:latin typeface="Tahoma" pitchFamily="34" charset="0"/>
              </a:rPr>
              <a:t>some understanding</a:t>
            </a:r>
            <a:r>
              <a:rPr lang="en-GB" sz="2400" dirty="0" smtClean="0">
                <a:latin typeface="Tahoma" pitchFamily="34" charset="0"/>
              </a:rPr>
              <a:t> of </a:t>
            </a:r>
            <a:r>
              <a:rPr lang="en-GB" sz="2400" b="1" dirty="0" smtClean="0">
                <a:latin typeface="Tahoma" pitchFamily="34" charset="0"/>
              </a:rPr>
              <a:t>key Art</a:t>
            </a:r>
            <a:r>
              <a:rPr lang="en-GB" sz="2400" dirty="0" smtClean="0">
                <a:latin typeface="Tahoma" pitchFamily="34" charset="0"/>
              </a:rPr>
              <a:t> </a:t>
            </a:r>
            <a:r>
              <a:rPr lang="en-GB" sz="2400" b="1" dirty="0" smtClean="0">
                <a:latin typeface="Tahoma" pitchFamily="34" charset="0"/>
              </a:rPr>
              <a:t>words. </a:t>
            </a:r>
            <a:r>
              <a:rPr lang="en-GB" sz="2400" dirty="0" smtClean="0">
                <a:latin typeface="Tahoma" pitchFamily="34" charset="0"/>
              </a:rPr>
              <a:t>There </a:t>
            </a:r>
            <a:r>
              <a:rPr lang="en-GB" sz="2400" b="1" dirty="0" smtClean="0">
                <a:latin typeface="Tahoma" pitchFamily="34" charset="0"/>
              </a:rPr>
              <a:t>may be a </a:t>
            </a:r>
            <a:r>
              <a:rPr lang="en-GB" sz="2400" b="1" u="sng" dirty="0" smtClean="0">
                <a:latin typeface="Tahoma" pitchFamily="34" charset="0"/>
              </a:rPr>
              <a:t>few spelling mistakes.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400" b="1" u="sng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24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Level 2A:</a:t>
            </a:r>
            <a:r>
              <a:rPr lang="en-GB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sz="2400" b="1" u="sng" dirty="0" smtClean="0">
                <a:latin typeface="Tahoma" pitchFamily="34" charset="0"/>
                <a:cs typeface="Tahoma" pitchFamily="34" charset="0"/>
              </a:rPr>
              <a:t>One worded answers</a:t>
            </a:r>
            <a:r>
              <a:rPr lang="en-GB" sz="2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400" dirty="0" smtClean="0">
                <a:latin typeface="Tahoma" pitchFamily="34" charset="0"/>
                <a:cs typeface="Tahoma" pitchFamily="34" charset="0"/>
              </a:rPr>
              <a:t>or </a:t>
            </a:r>
            <a:r>
              <a:rPr lang="en-GB" sz="2400" b="1" dirty="0" smtClean="0">
                <a:latin typeface="Tahoma" pitchFamily="34" charset="0"/>
                <a:cs typeface="Tahoma" pitchFamily="34" charset="0"/>
              </a:rPr>
              <a:t>very </a:t>
            </a:r>
            <a:r>
              <a:rPr lang="en-GB" sz="2400" b="1" u="sng" dirty="0" smtClean="0">
                <a:latin typeface="Tahoma" pitchFamily="34" charset="0"/>
                <a:cs typeface="Tahoma" pitchFamily="34" charset="0"/>
              </a:rPr>
              <a:t>disjointed sentences</a:t>
            </a:r>
            <a:r>
              <a:rPr lang="en-GB" sz="2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400" dirty="0" smtClean="0">
                <a:latin typeface="Tahoma" pitchFamily="34" charset="0"/>
                <a:cs typeface="Tahoma" pitchFamily="34" charset="0"/>
              </a:rPr>
              <a:t>with some </a:t>
            </a:r>
            <a:r>
              <a:rPr lang="en-GB" sz="2400" b="1" u="sng" dirty="0" smtClean="0">
                <a:latin typeface="Tahoma" pitchFamily="34" charset="0"/>
                <a:cs typeface="Tahoma" pitchFamily="34" charset="0"/>
              </a:rPr>
              <a:t>spelling mistakes.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0"/>
            <a:ext cx="709295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Learning Objective</a:t>
            </a:r>
            <a:endParaRPr lang="en-GB" sz="54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176463" y="1597025"/>
            <a:ext cx="246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800"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428750"/>
            <a:ext cx="8893175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600" b="1" dirty="0">
                <a:solidFill>
                  <a:srgbClr val="FF0000"/>
                </a:solidFill>
                <a:latin typeface="Arial Black" pitchFamily="34" charset="0"/>
              </a:rPr>
              <a:t>ALL</a:t>
            </a:r>
            <a:r>
              <a:rPr lang="en-GB" sz="2600" dirty="0">
                <a:latin typeface="Arial Black" pitchFamily="34" charset="0"/>
              </a:rPr>
              <a:t> will write a critical study on the project artist. </a:t>
            </a:r>
          </a:p>
          <a:p>
            <a:r>
              <a:rPr lang="en-GB" sz="2600" b="1" dirty="0">
                <a:solidFill>
                  <a:srgbClr val="FF0000"/>
                </a:solidFill>
                <a:latin typeface="Arial Black" pitchFamily="34" charset="0"/>
              </a:rPr>
              <a:t>ALL</a:t>
            </a:r>
            <a:r>
              <a:rPr lang="en-GB" sz="26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GB" sz="2600" dirty="0">
                <a:latin typeface="Arial Black" pitchFamily="34" charset="0"/>
              </a:rPr>
              <a:t>will work in their table groups using their skills in: listening,  communication, patience, teamwork, creativity and effective participation</a:t>
            </a:r>
          </a:p>
          <a:p>
            <a:endParaRPr lang="en-GB" sz="2600" dirty="0">
              <a:latin typeface="Arial Black" pitchFamily="34" charset="0"/>
            </a:endParaRPr>
          </a:p>
          <a:p>
            <a:r>
              <a:rPr lang="en-GB" sz="2600" b="1" dirty="0">
                <a:solidFill>
                  <a:srgbClr val="FF6600"/>
                </a:solidFill>
                <a:latin typeface="Arial Black" pitchFamily="34" charset="0"/>
              </a:rPr>
              <a:t>MOST</a:t>
            </a:r>
            <a:r>
              <a:rPr lang="en-GB" sz="2600" dirty="0">
                <a:latin typeface="Arial Black" pitchFamily="34" charset="0"/>
              </a:rPr>
              <a:t> will use and understand the key Art words to describe </a:t>
            </a:r>
            <a:r>
              <a:rPr lang="en-GB" sz="2600" dirty="0" smtClean="0">
                <a:latin typeface="Arial Black" pitchFamily="34" charset="0"/>
              </a:rPr>
              <a:t>his </a:t>
            </a:r>
            <a:r>
              <a:rPr lang="en-GB" sz="2600" dirty="0">
                <a:latin typeface="Arial Black" pitchFamily="34" charset="0"/>
              </a:rPr>
              <a:t>work.</a:t>
            </a:r>
          </a:p>
          <a:p>
            <a:endParaRPr lang="en-GB" sz="2600" dirty="0">
              <a:latin typeface="Arial Black" pitchFamily="34" charset="0"/>
            </a:endParaRPr>
          </a:p>
          <a:p>
            <a:r>
              <a:rPr lang="en-GB" sz="2600" b="1" dirty="0">
                <a:solidFill>
                  <a:srgbClr val="669900"/>
                </a:solidFill>
                <a:latin typeface="Arial Black" pitchFamily="34" charset="0"/>
              </a:rPr>
              <a:t>SOME</a:t>
            </a:r>
            <a:r>
              <a:rPr lang="en-GB" sz="2600" dirty="0">
                <a:solidFill>
                  <a:srgbClr val="669900"/>
                </a:solidFill>
                <a:latin typeface="Arial Black" pitchFamily="34" charset="0"/>
              </a:rPr>
              <a:t> </a:t>
            </a:r>
            <a:r>
              <a:rPr lang="en-GB" sz="2600" dirty="0">
                <a:latin typeface="Arial Black" pitchFamily="34" charset="0"/>
              </a:rPr>
              <a:t>will explain in more detail by saying why and how the artist makes </a:t>
            </a:r>
            <a:r>
              <a:rPr lang="en-GB" sz="2600" dirty="0" smtClean="0">
                <a:latin typeface="Arial Black" pitchFamily="34" charset="0"/>
              </a:rPr>
              <a:t>his </a:t>
            </a:r>
            <a:r>
              <a:rPr lang="en-GB" sz="2600" dirty="0">
                <a:latin typeface="Arial Black" pitchFamily="34" charset="0"/>
              </a:rPr>
              <a:t>work the way he does.</a:t>
            </a:r>
          </a:p>
        </p:txBody>
      </p:sp>
      <p:pic>
        <p:nvPicPr>
          <p:cNvPr id="7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8" name="Picture 7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0"/>
            <a:ext cx="709295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BIG Picture</a:t>
            </a:r>
            <a:endParaRPr lang="en-GB" sz="54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2176463" y="1597025"/>
            <a:ext cx="246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8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1357313"/>
            <a:ext cx="421481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FF9900"/>
                </a:solidFill>
                <a:latin typeface="Calibri" pitchFamily="34" charset="0"/>
              </a:rPr>
              <a:t>Connector</a:t>
            </a:r>
          </a:p>
          <a:p>
            <a:endParaRPr lang="en-GB" sz="1200" b="1" dirty="0">
              <a:solidFill>
                <a:srgbClr val="FF9900"/>
              </a:solidFill>
              <a:latin typeface="Calibri" pitchFamily="34" charset="0"/>
            </a:endParaRPr>
          </a:p>
          <a:p>
            <a:r>
              <a:rPr lang="en-GB" sz="3200" b="1" dirty="0">
                <a:solidFill>
                  <a:srgbClr val="00CCFF"/>
                </a:solidFill>
                <a:latin typeface="Calibri" pitchFamily="34" charset="0"/>
              </a:rPr>
              <a:t>Video Clip</a:t>
            </a:r>
          </a:p>
          <a:p>
            <a:endParaRPr lang="en-GB" sz="1200" b="1" dirty="0">
              <a:solidFill>
                <a:srgbClr val="FF9900"/>
              </a:solidFill>
              <a:latin typeface="Calibri" pitchFamily="34" charset="0"/>
            </a:endParaRPr>
          </a:p>
          <a:p>
            <a:r>
              <a:rPr lang="en-GB" sz="32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Independent Mind </a:t>
            </a:r>
            <a:r>
              <a:rPr lang="en-GB" sz="32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Map</a:t>
            </a:r>
          </a:p>
          <a:p>
            <a:endParaRPr lang="en-GB" sz="1200" b="1" dirty="0">
              <a:solidFill>
                <a:srgbClr val="FF9900"/>
              </a:solidFill>
              <a:latin typeface="Calibri" pitchFamily="34" charset="0"/>
            </a:endParaRPr>
          </a:p>
          <a:p>
            <a:r>
              <a:rPr lang="en-GB" sz="3200" b="1" dirty="0">
                <a:solidFill>
                  <a:srgbClr val="FF7C80"/>
                </a:solidFill>
                <a:latin typeface="Calibri" pitchFamily="34" charset="0"/>
              </a:rPr>
              <a:t>Individual critical study time</a:t>
            </a:r>
          </a:p>
          <a:p>
            <a:endParaRPr lang="en-GB" sz="1200" b="1" dirty="0">
              <a:solidFill>
                <a:srgbClr val="FF9900"/>
              </a:solidFill>
              <a:latin typeface="Calibri" pitchFamily="34" charset="0"/>
            </a:endParaRPr>
          </a:p>
          <a:p>
            <a:r>
              <a:rPr lang="en-GB" sz="3200" b="1" dirty="0">
                <a:solidFill>
                  <a:srgbClr val="FF9900"/>
                </a:solidFill>
                <a:latin typeface="Calibri" pitchFamily="34" charset="0"/>
              </a:rPr>
              <a:t>Peer Assessment</a:t>
            </a:r>
          </a:p>
          <a:p>
            <a:endParaRPr lang="en-GB" sz="1200" b="1" dirty="0">
              <a:solidFill>
                <a:srgbClr val="FF9900"/>
              </a:solidFill>
              <a:latin typeface="Calibri" pitchFamily="34" charset="0"/>
            </a:endParaRPr>
          </a:p>
          <a:p>
            <a:r>
              <a:rPr lang="en-GB" sz="3200" b="1" dirty="0">
                <a:solidFill>
                  <a:srgbClr val="00CCFF"/>
                </a:solidFill>
                <a:latin typeface="Calibri" pitchFamily="34" charset="0"/>
              </a:rPr>
              <a:t>Extension: Group activity</a:t>
            </a:r>
          </a:p>
        </p:txBody>
      </p:sp>
      <p:pic>
        <p:nvPicPr>
          <p:cNvPr id="8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9" name="Picture 8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  <p:pic>
        <p:nvPicPr>
          <p:cNvPr id="1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499992" y="1412776"/>
            <a:ext cx="4644008" cy="45325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186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GB" sz="2800" b="1" dirty="0"/>
              <a:t>The Blur Best of Album Cover By Julian </a:t>
            </a:r>
            <a:r>
              <a:rPr lang="en-GB" sz="2800" b="1" dirty="0" err="1"/>
              <a:t>Opie</a:t>
            </a:r>
            <a:r>
              <a:rPr lang="en-GB" sz="2800" b="1" dirty="0"/>
              <a:t>  (2000)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-468313" y="6021388"/>
            <a:ext cx="14906626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28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" y="774254"/>
            <a:ext cx="435597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2400" dirty="0"/>
              <a:t>This image is an album cover designed for ‘Blur’s Best of Album’ in </a:t>
            </a:r>
            <a:r>
              <a:rPr lang="en-GB" sz="2400" dirty="0" smtClean="0"/>
              <a:t>2000 by Julian </a:t>
            </a:r>
            <a:r>
              <a:rPr lang="en-GB" sz="2400" dirty="0" err="1" smtClean="0"/>
              <a:t>Opie</a:t>
            </a:r>
            <a:r>
              <a:rPr lang="en-GB" sz="2400" dirty="0" smtClean="0"/>
              <a:t>. </a:t>
            </a:r>
            <a:r>
              <a:rPr lang="en-GB" sz="2400" dirty="0" err="1"/>
              <a:t>Opies</a:t>
            </a:r>
            <a:r>
              <a:rPr lang="en-GB" sz="2400" dirty="0"/>
              <a:t>’ work involves </a:t>
            </a:r>
            <a:r>
              <a:rPr lang="en-GB" sz="2400" dirty="0" smtClean="0"/>
              <a:t>simplifying </a:t>
            </a:r>
            <a:r>
              <a:rPr lang="en-GB" sz="2400" dirty="0"/>
              <a:t>photos of people into basic </a:t>
            </a:r>
            <a:r>
              <a:rPr lang="en-GB" sz="2400" dirty="0" smtClean="0"/>
              <a:t>shapes, lines </a:t>
            </a:r>
            <a:r>
              <a:rPr lang="en-GB" sz="2400" dirty="0"/>
              <a:t>and block </a:t>
            </a:r>
            <a:r>
              <a:rPr lang="en-GB" sz="2400" dirty="0" smtClean="0"/>
              <a:t>colour. His work always has a clear black outline.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 err="1"/>
              <a:t>Opie</a:t>
            </a:r>
            <a:r>
              <a:rPr lang="en-GB" sz="2400" dirty="0"/>
              <a:t> </a:t>
            </a:r>
            <a:r>
              <a:rPr lang="en-GB" sz="2400" dirty="0" smtClean="0"/>
              <a:t>uses a mixture of media, sometimes he uses paint and other times he will use only the computer to design his images. </a:t>
            </a:r>
            <a:r>
              <a:rPr lang="en-GB" sz="2400" dirty="0" err="1" smtClean="0"/>
              <a:t>Opie</a:t>
            </a:r>
            <a:r>
              <a:rPr lang="en-GB" sz="2400" dirty="0" smtClean="0"/>
              <a:t> is inspired by Japanese animation such as </a:t>
            </a:r>
            <a:r>
              <a:rPr lang="en-GB" sz="2400" dirty="0" err="1" smtClean="0"/>
              <a:t>Manga</a:t>
            </a:r>
            <a:r>
              <a:rPr lang="en-GB" sz="2400" dirty="0" smtClean="0"/>
              <a:t>.</a:t>
            </a:r>
          </a:p>
        </p:txBody>
      </p:sp>
      <p:pic>
        <p:nvPicPr>
          <p:cNvPr id="20485" name="Picture 7" descr="http://www.noblahblah.org/images/j.opie/blur.jpg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548680"/>
            <a:ext cx="4429125" cy="4324350"/>
          </a:xfrm>
          <a:noFill/>
        </p:spPr>
      </p:pic>
      <p:pic>
        <p:nvPicPr>
          <p:cNvPr id="6" name="Picture 2" descr="http://static.tvtropes.org/pmwiki/pub/images/blur_1_8547.jpg"/>
          <p:cNvPicPr>
            <a:picLocks noChangeAspect="1" noChangeArrowheads="1"/>
          </p:cNvPicPr>
          <p:nvPr/>
        </p:nvPicPr>
        <p:blipFill>
          <a:blip r:embed="rId3" cstate="print"/>
          <a:srcRect t="18644" b="47458"/>
          <a:stretch>
            <a:fillRect/>
          </a:stretch>
        </p:blipFill>
        <p:spPr bwMode="auto">
          <a:xfrm>
            <a:off x="4427984" y="5417840"/>
            <a:ext cx="4248472" cy="14401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55976" y="479715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Above: </a:t>
            </a:r>
            <a:r>
              <a:rPr lang="en-GB" dirty="0" smtClean="0"/>
              <a:t>Album cover in 2000.</a:t>
            </a:r>
          </a:p>
          <a:p>
            <a:pPr algn="ctr"/>
            <a:r>
              <a:rPr lang="en-GB" b="1" dirty="0" smtClean="0"/>
              <a:t>Below: </a:t>
            </a:r>
            <a:r>
              <a:rPr lang="en-GB" dirty="0" smtClean="0"/>
              <a:t>Band photo of Blur in 2000.</a:t>
            </a:r>
            <a:endParaRPr lang="en-GB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7"/>
          <p:cNvSpPr txBox="1">
            <a:spLocks noChangeArrowheads="1"/>
          </p:cNvSpPr>
          <p:nvPr/>
        </p:nvSpPr>
        <p:spPr bwMode="auto">
          <a:xfrm>
            <a:off x="6372225" y="1484313"/>
            <a:ext cx="2087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6084888" y="4437063"/>
            <a:ext cx="215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  <a:latin typeface="Calibri" pitchFamily="34" charset="0"/>
              </a:rPr>
              <a:t>Form</a:t>
            </a: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755650" y="1412875"/>
            <a:ext cx="1439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Calibri" pitchFamily="34" charset="0"/>
              </a:rPr>
              <a:t>Mood</a:t>
            </a:r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1116013" y="4365625"/>
            <a:ext cx="172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6227763" y="23495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443663" y="2276475"/>
            <a:ext cx="27003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Introduction to a piece of Art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227763" y="5157788"/>
            <a:ext cx="23050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Description of Art work</a:t>
            </a:r>
          </a:p>
        </p:txBody>
      </p:sp>
      <p:sp>
        <p:nvSpPr>
          <p:cNvPr id="20488" name="Text Box 14"/>
          <p:cNvSpPr txBox="1">
            <a:spLocks noChangeArrowheads="1"/>
          </p:cNvSpPr>
          <p:nvPr/>
        </p:nvSpPr>
        <p:spPr bwMode="auto">
          <a:xfrm>
            <a:off x="827088" y="5229225"/>
            <a:ext cx="3240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900113" y="5157788"/>
            <a:ext cx="31670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The Medium and techniques used by the artist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0" y="2060575"/>
            <a:ext cx="28432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How the piece of art makes you feel </a:t>
            </a:r>
          </a:p>
        </p:txBody>
      </p:sp>
      <p:sp>
        <p:nvSpPr>
          <p:cNvPr id="20491" name="Line 17"/>
          <p:cNvSpPr>
            <a:spLocks noChangeShapeType="1"/>
          </p:cNvSpPr>
          <p:nvPr/>
        </p:nvSpPr>
        <p:spPr bwMode="auto">
          <a:xfrm flipV="1">
            <a:off x="4716463" y="1844675"/>
            <a:ext cx="15113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8"/>
          <p:cNvSpPr>
            <a:spLocks noChangeShapeType="1"/>
          </p:cNvSpPr>
          <p:nvPr/>
        </p:nvSpPr>
        <p:spPr bwMode="auto">
          <a:xfrm>
            <a:off x="4932363" y="3429000"/>
            <a:ext cx="11525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9"/>
          <p:cNvSpPr>
            <a:spLocks noChangeShapeType="1"/>
          </p:cNvSpPr>
          <p:nvPr/>
        </p:nvSpPr>
        <p:spPr bwMode="auto">
          <a:xfrm flipH="1">
            <a:off x="2124075" y="3429000"/>
            <a:ext cx="10795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20"/>
          <p:cNvSpPr>
            <a:spLocks noChangeShapeType="1"/>
          </p:cNvSpPr>
          <p:nvPr/>
        </p:nvSpPr>
        <p:spPr bwMode="auto">
          <a:xfrm flipH="1" flipV="1">
            <a:off x="2268538" y="1844675"/>
            <a:ext cx="1008062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Oval 21"/>
          <p:cNvSpPr>
            <a:spLocks noChangeArrowheads="1"/>
          </p:cNvSpPr>
          <p:nvPr/>
        </p:nvSpPr>
        <p:spPr bwMode="auto">
          <a:xfrm>
            <a:off x="2555875" y="2492375"/>
            <a:ext cx="3240088" cy="13684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>
                <a:solidFill>
                  <a:srgbClr val="FF0000"/>
                </a:solidFill>
                <a:latin typeface="+mn-lt"/>
              </a:rPr>
              <a:t>Critical Studies</a:t>
            </a:r>
          </a:p>
        </p:txBody>
      </p:sp>
      <p:sp>
        <p:nvSpPr>
          <p:cNvPr id="20496" name="Text Box 22"/>
          <p:cNvSpPr txBox="1">
            <a:spLocks noChangeArrowheads="1"/>
          </p:cNvSpPr>
          <p:nvPr/>
        </p:nvSpPr>
        <p:spPr bwMode="auto">
          <a:xfrm>
            <a:off x="1835696" y="1"/>
            <a:ext cx="540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dirty="0">
                <a:solidFill>
                  <a:srgbClr val="FF0000"/>
                </a:solidFill>
                <a:latin typeface="Calibri" pitchFamily="34" charset="0"/>
              </a:rPr>
              <a:t>What are we doing </a:t>
            </a:r>
            <a:r>
              <a:rPr lang="en-GB" sz="4000" b="1" u="sng" dirty="0">
                <a:solidFill>
                  <a:srgbClr val="FF0000"/>
                </a:solidFill>
                <a:latin typeface="Calibri" pitchFamily="34" charset="0"/>
              </a:rPr>
              <a:t>today</a:t>
            </a:r>
            <a:r>
              <a:rPr lang="en-GB" sz="4000" dirty="0" smtClean="0">
                <a:solidFill>
                  <a:srgbClr val="FF0000"/>
                </a:solidFill>
                <a:latin typeface="Calibri" pitchFamily="34" charset="0"/>
              </a:rPr>
              <a:t>? </a:t>
            </a:r>
            <a:endParaRPr lang="en-GB" sz="4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21" name="Picture 20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/>
      <p:bldP spid="12303" grpId="0"/>
      <p:bldP spid="123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3563888" cy="110998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Mind Map</a:t>
            </a:r>
            <a:endParaRPr lang="en-GB" sz="54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908720"/>
            <a:ext cx="34918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u="sng" dirty="0" smtClean="0">
                <a:latin typeface="Calibri" pitchFamily="34" charset="0"/>
              </a:rPr>
              <a:t>Quote Julian </a:t>
            </a:r>
            <a:r>
              <a:rPr lang="en-GB" sz="2400" b="1" u="sng" dirty="0" err="1" smtClean="0">
                <a:latin typeface="Calibri" pitchFamily="34" charset="0"/>
              </a:rPr>
              <a:t>Opie</a:t>
            </a:r>
            <a:r>
              <a:rPr lang="en-GB" sz="2400" b="1" u="sng" dirty="0" smtClean="0">
                <a:latin typeface="Calibri" pitchFamily="34" charset="0"/>
              </a:rPr>
              <a:t>: </a:t>
            </a:r>
            <a:r>
              <a:rPr lang="en-GB" sz="2400" dirty="0" smtClean="0">
                <a:latin typeface="Calibri" pitchFamily="34" charset="0"/>
              </a:rPr>
              <a:t>‘At the time I was trying to build a face - an identity with the minimum information - Like a logo for a person. I started with a simple circle and looked for what I could add.’</a:t>
            </a:r>
            <a:endParaRPr lang="en-GB" sz="2400" dirty="0">
              <a:latin typeface="Calibri" pitchFamily="34" charset="0"/>
            </a:endParaRPr>
          </a:p>
        </p:txBody>
      </p:sp>
      <p:pic>
        <p:nvPicPr>
          <p:cNvPr id="10242" name="Picture 2" descr="http://2.bp.blogspot.com/-FHMgLPXi1CI/Ta3TyR5hHiI/AAAAAAAAJmY/sLyxpXMinA0/s320/JULIANOPIE%2B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481633"/>
            <a:ext cx="3059832" cy="3376367"/>
          </a:xfrm>
          <a:prstGeom prst="rect">
            <a:avLst/>
          </a:prstGeom>
          <a:noFill/>
        </p:spPr>
      </p:pic>
      <p:pic>
        <p:nvPicPr>
          <p:cNvPr id="10244" name="Picture 4" descr="http://3.bp.blogspot.com/-Vqc6__5Pr-A/Ta3T7zOkY-I/AAAAAAAAJmw/_qwqbQP2NL4/s1600/JULIANOPIE%2B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38965"/>
            <a:ext cx="2339752" cy="3019035"/>
          </a:xfrm>
          <a:prstGeom prst="rect">
            <a:avLst/>
          </a:prstGeom>
          <a:noFill/>
        </p:spPr>
      </p:pic>
      <p:pic>
        <p:nvPicPr>
          <p:cNvPr id="10246" name="Picture 6" descr="http://4.bp.blogspot.com/-WJGiWLFqlSE/Ta3Szh5ieEI/AAAAAAAAJmA/LAy-oxOPFLA/s1600/JULIANOPIE%2B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0"/>
            <a:ext cx="2664296" cy="3523036"/>
          </a:xfrm>
          <a:prstGeom prst="rect">
            <a:avLst/>
          </a:prstGeom>
          <a:noFill/>
        </p:spPr>
      </p:pic>
      <p:pic>
        <p:nvPicPr>
          <p:cNvPr id="10248" name="Picture 8" descr="http://www.beaconict.com/11sallif/images/40391281julianopi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0"/>
            <a:ext cx="2567406" cy="3501008"/>
          </a:xfrm>
          <a:prstGeom prst="rect">
            <a:avLst/>
          </a:prstGeom>
          <a:noFill/>
        </p:spPr>
      </p:pic>
      <p:pic>
        <p:nvPicPr>
          <p:cNvPr id="10254" name="Picture 14" descr="http://1.bp.blogspot.com/-rhPuR4GKbTc/Ta3UKergzTI/AAAAAAAAJnQ/IORXD8IXNW4/s1600/JULIANOPIE%2B23.jpg"/>
          <p:cNvPicPr>
            <a:picLocks noChangeAspect="1" noChangeArrowheads="1"/>
          </p:cNvPicPr>
          <p:nvPr/>
        </p:nvPicPr>
        <p:blipFill>
          <a:blip r:embed="rId6" cstate="print"/>
          <a:srcRect l="45359"/>
          <a:stretch>
            <a:fillRect/>
          </a:stretch>
        </p:blipFill>
        <p:spPr bwMode="auto">
          <a:xfrm>
            <a:off x="2771800" y="3519454"/>
            <a:ext cx="2736304" cy="33385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42875"/>
            <a:ext cx="7772400" cy="7921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FF0000"/>
                </a:solidFill>
              </a:rPr>
              <a:t>1) Content</a:t>
            </a:r>
            <a:r>
              <a:rPr lang="en-GB" sz="4000" dirty="0" smtClean="0">
                <a:solidFill>
                  <a:srgbClr val="FF0000"/>
                </a:solidFill>
              </a:rPr>
              <a:t/>
            </a:r>
            <a:br>
              <a:rPr lang="en-GB" sz="4000" dirty="0" smtClean="0">
                <a:solidFill>
                  <a:srgbClr val="FF0000"/>
                </a:solidFill>
              </a:rPr>
            </a:br>
            <a:r>
              <a:rPr lang="en-GB" sz="2700" i="1" dirty="0" smtClean="0"/>
              <a:t>Introduction to art 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124744"/>
            <a:ext cx="7488832" cy="49688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 smtClean="0">
                <a:solidFill>
                  <a:srgbClr val="FF9900"/>
                </a:solidFill>
                <a:latin typeface="+mj-lt"/>
              </a:rPr>
              <a:t>1) What was the picture designed for?</a:t>
            </a:r>
          </a:p>
          <a:p>
            <a:pPr eaLnBrk="1" hangingPunct="1">
              <a:lnSpc>
                <a:spcPct val="80000"/>
              </a:lnSpc>
            </a:pPr>
            <a:endParaRPr lang="en-GB" b="1" dirty="0" smtClean="0">
              <a:solidFill>
                <a:srgbClr val="6600FF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 smtClean="0">
                <a:solidFill>
                  <a:srgbClr val="00CCFF"/>
                </a:solidFill>
                <a:latin typeface="+mj-lt"/>
              </a:rPr>
              <a:t>2) What is the name of the artist? </a:t>
            </a:r>
          </a:p>
          <a:p>
            <a:pPr eaLnBrk="1" hangingPunct="1">
              <a:lnSpc>
                <a:spcPct val="80000"/>
              </a:lnSpc>
            </a:pPr>
            <a:endParaRPr lang="en-GB" b="1" dirty="0" smtClean="0">
              <a:solidFill>
                <a:srgbClr val="6600FF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3)What year was the picture produced?</a:t>
            </a:r>
          </a:p>
          <a:p>
            <a:pPr eaLnBrk="1" hangingPunct="1">
              <a:lnSpc>
                <a:spcPct val="80000"/>
              </a:lnSpc>
            </a:pPr>
            <a:endParaRPr lang="en-GB" b="1" dirty="0" smtClean="0">
              <a:solidFill>
                <a:srgbClr val="6600FF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 smtClean="0">
                <a:solidFill>
                  <a:srgbClr val="FF7C80"/>
                </a:solidFill>
                <a:latin typeface="+mj-lt"/>
              </a:rPr>
              <a:t>4) What is the picture of?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b="1" dirty="0" smtClean="0">
              <a:solidFill>
                <a:srgbClr val="FF0000"/>
              </a:solidFill>
            </a:endParaRPr>
          </a:p>
        </p:txBody>
      </p:sp>
      <p:pic>
        <p:nvPicPr>
          <p:cNvPr id="8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551" t="50956"/>
          <a:stretch>
            <a:fillRect/>
          </a:stretch>
        </p:blipFill>
        <p:spPr>
          <a:xfrm>
            <a:off x="8207896" y="5951856"/>
            <a:ext cx="936104" cy="906144"/>
          </a:xfrm>
          <a:prstGeom prst="rect">
            <a:avLst/>
          </a:prstGeom>
          <a:noFill/>
        </p:spPr>
      </p:pic>
      <p:pic>
        <p:nvPicPr>
          <p:cNvPr id="9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t="49570" r="51620"/>
          <a:stretch>
            <a:fillRect/>
          </a:stretch>
        </p:blipFill>
        <p:spPr>
          <a:xfrm>
            <a:off x="0" y="5949280"/>
            <a:ext cx="893214" cy="908720"/>
          </a:xfrm>
          <a:prstGeom prst="rect">
            <a:avLst/>
          </a:prstGeom>
          <a:noFill/>
        </p:spPr>
      </p:pic>
      <p:pic>
        <p:nvPicPr>
          <p:cNvPr id="1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  <p:pic>
        <p:nvPicPr>
          <p:cNvPr id="11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942</Words>
  <Application>Microsoft Office PowerPoint</Application>
  <PresentationFormat>On-screen Show (4:3)</PresentationFormat>
  <Paragraphs>149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Critical  Study on Artist  Lesson 3</vt:lpstr>
      <vt:lpstr>Connector</vt:lpstr>
      <vt:lpstr>Level: Critical Study </vt:lpstr>
      <vt:lpstr>Learning Objective</vt:lpstr>
      <vt:lpstr>BIG Picture</vt:lpstr>
      <vt:lpstr>Slide 6</vt:lpstr>
      <vt:lpstr>Slide 7</vt:lpstr>
      <vt:lpstr>Mind Map</vt:lpstr>
      <vt:lpstr>1) Content Introduction to art work</vt:lpstr>
      <vt:lpstr>2) Form Description of art work</vt:lpstr>
      <vt:lpstr>Slide 11</vt:lpstr>
      <vt:lpstr>Slide 12</vt:lpstr>
      <vt:lpstr>Review: Peer Assessment</vt:lpstr>
      <vt:lpstr>Level: Critical Study- Mark you partners work </vt:lpstr>
      <vt:lpstr>   Set your partner 2 targets (Discuss target ideas on your table) They need to...   </vt:lpstr>
      <vt:lpstr>Review: Present the Artist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 Study</dc:title>
  <dc:creator>Alice</dc:creator>
  <cp:lastModifiedBy>Leigh</cp:lastModifiedBy>
  <cp:revision>112</cp:revision>
  <dcterms:created xsi:type="dcterms:W3CDTF">2010-02-04T22:06:53Z</dcterms:created>
  <dcterms:modified xsi:type="dcterms:W3CDTF">2011-08-27T19:57:43Z</dcterms:modified>
</cp:coreProperties>
</file>