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59" r:id="rId5"/>
    <p:sldId id="261" r:id="rId6"/>
    <p:sldId id="266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400EA-B3CD-4582-8955-BAB2E2DF4A55}" type="datetimeFigureOut">
              <a:rPr lang="en-US"/>
              <a:pPr>
                <a:defRPr/>
              </a:pPr>
              <a:t>8/18/2011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1B09F-EDF9-4194-A51D-6BDC18DB15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7E87D-4DE1-4958-AC53-3CD1D7142572}" type="datetimeFigureOut">
              <a:rPr lang="en-US"/>
              <a:pPr>
                <a:defRPr/>
              </a:pPr>
              <a:t>8/18/2011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519A8-BE95-4AFC-B8AE-DA66BA7FDC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37843-4F17-40CA-8361-640A0FEA6015}" type="datetimeFigureOut">
              <a:rPr lang="en-US"/>
              <a:pPr>
                <a:defRPr/>
              </a:pPr>
              <a:t>8/18/2011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F651F-632D-45F2-9934-3F3FE2B46A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A5414-132F-40AE-A5FC-5281E6802516}" type="datetimeFigureOut">
              <a:rPr lang="en-US"/>
              <a:pPr>
                <a:defRPr/>
              </a:pPr>
              <a:t>8/18/2011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9120E-2E8D-46C0-ACDA-EB973F3AA0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C74F9-CFF4-49FC-959F-F09498D945B2}" type="datetimeFigureOut">
              <a:rPr lang="en-US"/>
              <a:pPr>
                <a:defRPr/>
              </a:pPr>
              <a:t>8/18/2011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37CC6-3B6B-418A-8B8D-B61BB4A188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067A5-322E-40FF-B4A3-3BDA9AD74F83}" type="datetimeFigureOut">
              <a:rPr lang="en-US"/>
              <a:pPr>
                <a:defRPr/>
              </a:pPr>
              <a:t>8/18/2011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ED72A-A9EA-4EC1-9381-562979DC07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84411-5D24-47DD-8370-8162903864C8}" type="datetimeFigureOut">
              <a:rPr lang="en-US"/>
              <a:pPr>
                <a:defRPr/>
              </a:pPr>
              <a:t>8/18/2011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1BC0E-041F-4BEF-9A25-77CA47268C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DFF74-6E30-4798-822E-F5022CA71A2F}" type="datetimeFigureOut">
              <a:rPr lang="en-US"/>
              <a:pPr>
                <a:defRPr/>
              </a:pPr>
              <a:t>8/18/2011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1ED31-0C49-4C41-A5E1-C5CA35945A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85108-16DB-4596-A0AE-EB5E3E3AD5E8}" type="datetimeFigureOut">
              <a:rPr lang="en-US"/>
              <a:pPr>
                <a:defRPr/>
              </a:pPr>
              <a:t>8/18/2011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C33F0-6B93-4D03-8DCD-460D680D64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B68AD-2994-4EDA-BFAF-601290B03EE2}" type="datetimeFigureOut">
              <a:rPr lang="en-US"/>
              <a:pPr>
                <a:defRPr/>
              </a:pPr>
              <a:t>8/18/2011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B4BC6-BA10-4A9E-84CA-65D42F9A56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5201A-7C78-474D-BC20-7FAF3B6F8401}" type="datetimeFigureOut">
              <a:rPr lang="en-US"/>
              <a:pPr>
                <a:defRPr/>
              </a:pPr>
              <a:t>8/18/2011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A97E0-6CA2-4A4C-807D-B989012CE6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830796F-67ED-4E60-8BEA-C2790C4FFBDC}" type="datetimeFigureOut">
              <a:rPr lang="en-US"/>
              <a:pPr>
                <a:defRPr/>
              </a:pPr>
              <a:t>8/18/2011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07BE1A-81F8-4CAE-9929-0CDB24BCA6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4" descr="http://www.galleryallee.com/Images/fram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 descr="http://www.challengecharterschool.net/programs/art/penci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38" y="4429125"/>
            <a:ext cx="1500187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214438" y="1214438"/>
            <a:ext cx="5357812" cy="714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71563" y="1571625"/>
            <a:ext cx="4500562" cy="7858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214438" y="1857375"/>
            <a:ext cx="4276725" cy="6334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25" y="1071563"/>
            <a:ext cx="7286625" cy="17145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6000" b="1" dirty="0" smtClean="0">
                <a:solidFill>
                  <a:schemeClr val="accent2">
                    <a:lumMod val="50000"/>
                  </a:schemeClr>
                </a:solidFill>
                <a:latin typeface="Curlz MT" pitchFamily="82" charset="0"/>
              </a:rPr>
              <a:t>Shoes Around the World</a:t>
            </a:r>
            <a:r>
              <a:rPr lang="en-GB" sz="6000" b="1" dirty="0" smtClean="0">
                <a:latin typeface="Curlz MT" pitchFamily="82" charset="0"/>
              </a:rPr>
              <a:t/>
            </a:r>
            <a:br>
              <a:rPr lang="en-GB" sz="6000" b="1" dirty="0" smtClean="0">
                <a:latin typeface="Curlz MT" pitchFamily="82" charset="0"/>
              </a:rPr>
            </a:br>
            <a:endParaRPr lang="en-GB" sz="6000" b="1" dirty="0">
              <a:solidFill>
                <a:schemeClr val="accent2">
                  <a:lumMod val="75000"/>
                </a:schemeClr>
              </a:solidFill>
              <a:latin typeface="Curlz MT" pitchFamily="82" charset="0"/>
            </a:endParaRPr>
          </a:p>
        </p:txBody>
      </p:sp>
      <p:sp>
        <p:nvSpPr>
          <p:cNvPr id="13319" name="Rectangle 8"/>
          <p:cNvSpPr>
            <a:spLocks noChangeArrowheads="1"/>
          </p:cNvSpPr>
          <p:nvPr/>
        </p:nvSpPr>
        <p:spPr bwMode="auto">
          <a:xfrm>
            <a:off x="928688" y="1928813"/>
            <a:ext cx="457200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400" b="1">
                <a:solidFill>
                  <a:srgbClr val="FF3399"/>
                </a:solidFill>
                <a:latin typeface="Curlz MT" pitchFamily="82" charset="0"/>
              </a:rPr>
              <a:t>Lesson 3</a:t>
            </a:r>
            <a:r>
              <a:rPr lang="en-GB" sz="5400" b="1">
                <a:latin typeface="Curlz MT" pitchFamily="82" charset="0"/>
              </a:rPr>
              <a:t/>
            </a:r>
            <a:br>
              <a:rPr lang="en-GB" sz="5400" b="1">
                <a:latin typeface="Curlz MT" pitchFamily="82" charset="0"/>
              </a:rPr>
            </a:br>
            <a:r>
              <a:rPr lang="en-GB" sz="5400" b="1">
                <a:solidFill>
                  <a:srgbClr val="953735"/>
                </a:solidFill>
                <a:latin typeface="Curlz MT" pitchFamily="82" charset="0"/>
              </a:rPr>
              <a:t>Observational Drawing</a:t>
            </a:r>
            <a:endParaRPr lang="en-GB" sz="5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5400" b="1" dirty="0" smtClean="0">
                <a:solidFill>
                  <a:srgbClr val="CC0000"/>
                </a:solidFill>
                <a:latin typeface="Curlz MT" pitchFamily="82" charset="0"/>
              </a:rPr>
              <a:t>Drawing Connector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257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GB" dirty="0" smtClean="0"/>
              <a:t>Reflect on last lesson and w</a:t>
            </a:r>
            <a:r>
              <a:rPr lang="en-GB" dirty="0" smtClean="0"/>
              <a:t>rite </a:t>
            </a:r>
            <a:r>
              <a:rPr lang="en-GB" dirty="0" smtClean="0"/>
              <a:t>down the key words from </a:t>
            </a:r>
            <a:r>
              <a:rPr lang="en-GB" dirty="0" smtClean="0"/>
              <a:t>the drawing </a:t>
            </a:r>
            <a:r>
              <a:rPr lang="en-GB" dirty="0" smtClean="0"/>
              <a:t>lesson.</a:t>
            </a:r>
          </a:p>
          <a:p>
            <a:pPr algn="ctr" eaLnBrk="1" hangingPunct="1">
              <a:lnSpc>
                <a:spcPct val="90000"/>
              </a:lnSpc>
            </a:pPr>
            <a:r>
              <a:rPr lang="en-GB" dirty="0" smtClean="0">
                <a:solidFill>
                  <a:schemeClr val="accent2"/>
                </a:solidFill>
              </a:rPr>
              <a:t>Tone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dirty="0" smtClean="0">
                <a:solidFill>
                  <a:srgbClr val="0066FF"/>
                </a:solidFill>
              </a:rPr>
              <a:t>Shades </a:t>
            </a:r>
            <a:r>
              <a:rPr lang="en-GB" dirty="0" smtClean="0"/>
              <a:t>dark,</a:t>
            </a:r>
            <a:r>
              <a:rPr lang="en-GB" dirty="0" smtClean="0">
                <a:solidFill>
                  <a:srgbClr val="0066FF"/>
                </a:solidFill>
              </a:rPr>
              <a:t> </a:t>
            </a:r>
            <a:r>
              <a:rPr lang="en-GB" dirty="0" smtClean="0">
                <a:solidFill>
                  <a:srgbClr val="333333"/>
                </a:solidFill>
              </a:rPr>
              <a:t>medium </a:t>
            </a:r>
            <a:r>
              <a:rPr lang="en-GB" dirty="0" smtClean="0">
                <a:solidFill>
                  <a:srgbClr val="0066FF"/>
                </a:solidFill>
              </a:rPr>
              <a:t>and </a:t>
            </a:r>
            <a:r>
              <a:rPr lang="en-GB" dirty="0" smtClean="0">
                <a:solidFill>
                  <a:srgbClr val="808080"/>
                </a:solidFill>
              </a:rPr>
              <a:t>light</a:t>
            </a:r>
          </a:p>
          <a:p>
            <a:pPr algn="ctr" eaLnBrk="1" hangingPunct="1">
              <a:lnSpc>
                <a:spcPct val="90000"/>
              </a:lnSpc>
            </a:pPr>
            <a:r>
              <a:rPr lang="en-GB" dirty="0" smtClean="0">
                <a:solidFill>
                  <a:schemeClr val="accent2"/>
                </a:solidFill>
              </a:rPr>
              <a:t>Line</a:t>
            </a:r>
          </a:p>
          <a:p>
            <a:pPr algn="ctr" eaLnBrk="1" hangingPunct="1">
              <a:lnSpc>
                <a:spcPct val="90000"/>
              </a:lnSpc>
            </a:pPr>
            <a:r>
              <a:rPr lang="en-GB" dirty="0" smtClean="0">
                <a:solidFill>
                  <a:schemeClr val="accent2"/>
                </a:solidFill>
              </a:rPr>
              <a:t>Mark making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dirty="0" smtClean="0">
                <a:solidFill>
                  <a:srgbClr val="0066FF"/>
                </a:solidFill>
              </a:rPr>
              <a:t>Different types of lines that show texture.</a:t>
            </a:r>
          </a:p>
          <a:p>
            <a:pPr algn="ctr" eaLnBrk="1" hangingPunct="1">
              <a:lnSpc>
                <a:spcPct val="90000"/>
              </a:lnSpc>
            </a:pPr>
            <a:r>
              <a:rPr lang="en-GB" dirty="0" smtClean="0">
                <a:solidFill>
                  <a:schemeClr val="accent2"/>
                </a:solidFill>
              </a:rPr>
              <a:t>Texture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dirty="0" smtClean="0">
                <a:solidFill>
                  <a:srgbClr val="0066FF"/>
                </a:solidFill>
              </a:rPr>
              <a:t>How something feels.</a:t>
            </a:r>
          </a:p>
          <a:p>
            <a:pPr algn="ctr" eaLnBrk="1" hangingPunct="1">
              <a:lnSpc>
                <a:spcPct val="90000"/>
              </a:lnSpc>
            </a:pPr>
            <a:r>
              <a:rPr lang="en-GB" dirty="0" smtClean="0">
                <a:solidFill>
                  <a:schemeClr val="accent2"/>
                </a:solidFill>
              </a:rPr>
              <a:t>Shape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dirty="0" smtClean="0">
              <a:solidFill>
                <a:schemeClr val="accent2"/>
              </a:solidFill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5292080" y="3356992"/>
            <a:ext cx="14398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7020272" y="3140968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348038" y="6237288"/>
            <a:ext cx="4318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3995738" y="6237288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572000" y="6237288"/>
            <a:ext cx="7921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5580063" y="6237288"/>
            <a:ext cx="431800" cy="36036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pic>
        <p:nvPicPr>
          <p:cNvPr id="14345" name="Picture 5" descr="C:\Users\Alice\AppData\Local\Microsoft\Windows\Temporary Internet Files\Content.IE5\ZQS4PM76\MCj040622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71563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6" descr="C:\Users\Alice\AppData\Local\Microsoft\Windows\Temporary Internet Files\Content.IE5\QUXKFBJU\MCj040625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6" descr="C:\Users\Alice\AppData\Local\Microsoft\Windows\Temporary Internet Files\Content.IE5\QUXKFBJU\MCj040625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912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5" descr="C:\Users\Alice\AppData\Local\Microsoft\Windows\Temporary Internet Files\Content.IE5\ZQS4PM76\MCj040622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38" y="5948363"/>
            <a:ext cx="1071562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2" grpId="0" animBg="1"/>
      <p:bldP spid="4103" grpId="0" animBg="1"/>
      <p:bldP spid="4104" grpId="0" animBg="1"/>
      <p:bldP spid="410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5400" b="1" smtClean="0">
                <a:solidFill>
                  <a:srgbClr val="990000"/>
                </a:solidFill>
                <a:latin typeface="Curlz MT" pitchFamily="82" charset="0"/>
              </a:rPr>
              <a:t>Learning Objective: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>
                <a:solidFill>
                  <a:srgbClr val="FF0000"/>
                </a:solidFill>
              </a:rPr>
              <a:t>ALL</a:t>
            </a:r>
            <a:r>
              <a:rPr lang="en-GB" dirty="0" smtClean="0"/>
              <a:t> will draw 1 shoe from a different </a:t>
            </a:r>
            <a:r>
              <a:rPr lang="en-GB" dirty="0" smtClean="0"/>
              <a:t>culture accurately.</a:t>
            </a: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>
                <a:solidFill>
                  <a:srgbClr val="FF6600"/>
                </a:solidFill>
              </a:rPr>
              <a:t>MOST</a:t>
            </a:r>
            <a:r>
              <a:rPr lang="en-GB" dirty="0" smtClean="0"/>
              <a:t> will use at least </a:t>
            </a:r>
            <a:r>
              <a:rPr lang="en-GB" dirty="0" smtClean="0"/>
              <a:t>3 </a:t>
            </a:r>
            <a:r>
              <a:rPr lang="en-GB" dirty="0" smtClean="0"/>
              <a:t>key tones in their drawings.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>
                <a:solidFill>
                  <a:srgbClr val="FF6600"/>
                </a:solidFill>
              </a:rPr>
              <a:t>MOST</a:t>
            </a:r>
            <a:r>
              <a:rPr lang="en-GB" dirty="0" smtClean="0"/>
              <a:t> will use at least </a:t>
            </a:r>
            <a:r>
              <a:rPr lang="en-GB" dirty="0" smtClean="0"/>
              <a:t>3 </a:t>
            </a:r>
            <a:r>
              <a:rPr lang="en-GB" dirty="0" smtClean="0"/>
              <a:t>types of </a:t>
            </a:r>
            <a:r>
              <a:rPr lang="en-GB" dirty="0" err="1" smtClean="0"/>
              <a:t>markmaking</a:t>
            </a:r>
            <a:r>
              <a:rPr lang="en-GB" dirty="0" smtClean="0"/>
              <a:t> in their drawing to show texture and </a:t>
            </a:r>
            <a:r>
              <a:rPr lang="en-GB" dirty="0" smtClean="0"/>
              <a:t>pattern.</a:t>
            </a:r>
            <a:endParaRPr lang="en-GB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GB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>
                <a:solidFill>
                  <a:srgbClr val="669900"/>
                </a:solidFill>
              </a:rPr>
              <a:t>SOME</a:t>
            </a:r>
            <a:r>
              <a:rPr lang="en-GB" dirty="0" smtClean="0">
                <a:solidFill>
                  <a:srgbClr val="669900"/>
                </a:solidFill>
              </a:rPr>
              <a:t> </a:t>
            </a:r>
            <a:r>
              <a:rPr lang="en-GB" dirty="0" smtClean="0"/>
              <a:t>will use their knowledge of colour to pick their colours carefully in their drawing.</a:t>
            </a:r>
          </a:p>
        </p:txBody>
      </p:sp>
      <p:pic>
        <p:nvPicPr>
          <p:cNvPr id="18435" name="Picture 5" descr="C:\Users\Alice\AppData\Local\Microsoft\Windows\Temporary Internet Files\Content.IE5\ZQS4PM76\MCj040622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71563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5" descr="C:\Users\Alice\AppData\Local\Microsoft\Windows\Temporary Internet Files\Content.IE5\ZQS4PM76\MCj040622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38" y="5948363"/>
            <a:ext cx="1071562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6" descr="C:\Users\Alice\AppData\Local\Microsoft\Windows\Temporary Internet Files\Content.IE5\QUXKFBJU\MCj040625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C:\Users\Alice\AppData\Local\Microsoft\Windows\Temporary Internet Files\Content.IE5\QUXKFBJU\MCj040625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912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5400" b="1" smtClean="0">
                <a:solidFill>
                  <a:srgbClr val="990000"/>
                </a:solidFill>
                <a:latin typeface="Curlz MT" pitchFamily="82" charset="0"/>
              </a:rPr>
              <a:t>BIG </a:t>
            </a:r>
            <a:r>
              <a:rPr lang="en-GB" sz="5400" b="1" smtClean="0">
                <a:latin typeface="Curlz MT" pitchFamily="82" charset="0"/>
              </a:rPr>
              <a:t>Picture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5875"/>
            <a:ext cx="9144000" cy="4525963"/>
          </a:xfrm>
        </p:spPr>
        <p:txBody>
          <a:bodyPr/>
          <a:lstStyle/>
          <a:p>
            <a:pPr eaLnBrk="1" hangingPunct="1"/>
            <a:r>
              <a:rPr lang="en-GB" dirty="0" smtClean="0"/>
              <a:t>Connector</a:t>
            </a:r>
          </a:p>
          <a:p>
            <a:pPr eaLnBrk="1" hangingPunct="1"/>
            <a:r>
              <a:rPr lang="en-GB" dirty="0" smtClean="0"/>
              <a:t>Discussion on drawing skills from last lesson</a:t>
            </a:r>
          </a:p>
          <a:p>
            <a:pPr eaLnBrk="1" hangingPunct="1"/>
            <a:r>
              <a:rPr lang="en-GB" dirty="0" smtClean="0"/>
              <a:t>Drawing </a:t>
            </a:r>
            <a:r>
              <a:rPr lang="en-GB" dirty="0" smtClean="0"/>
              <a:t>demonstration </a:t>
            </a:r>
            <a:endParaRPr lang="en-GB" dirty="0" smtClean="0"/>
          </a:p>
          <a:p>
            <a:pPr eaLnBrk="1" hangingPunct="1"/>
            <a:r>
              <a:rPr lang="en-GB" dirty="0" smtClean="0"/>
              <a:t>E</a:t>
            </a:r>
            <a:r>
              <a:rPr lang="en-GB" dirty="0" smtClean="0"/>
              <a:t>xtension</a:t>
            </a:r>
            <a:r>
              <a:rPr lang="en-GB" dirty="0" smtClean="0"/>
              <a:t>: using </a:t>
            </a:r>
            <a:r>
              <a:rPr lang="en-GB" dirty="0" smtClean="0"/>
              <a:t>colour</a:t>
            </a:r>
            <a:endParaRPr lang="en-GB" dirty="0" smtClean="0"/>
          </a:p>
          <a:p>
            <a:pPr eaLnBrk="1" hangingPunct="1"/>
            <a:r>
              <a:rPr lang="en-GB" dirty="0" smtClean="0"/>
              <a:t>Gallery view of work</a:t>
            </a:r>
          </a:p>
        </p:txBody>
      </p:sp>
      <p:pic>
        <p:nvPicPr>
          <p:cNvPr id="4098" name="Picture 2" descr="http://4.bp.blogspot.com/__9EkaB3zNW4/SZwqQpaHXYI/AAAAAAAAAAc/jrNIABWsTUM/s320/Artwork+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3643313"/>
            <a:ext cx="42862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5" descr="C:\Users\Alice\AppData\Local\Microsoft\Windows\Temporary Internet Files\Content.IE5\ZQS4PM76\MCj040622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71563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6" descr="C:\Users\Alice\AppData\Local\Microsoft\Windows\Temporary Internet Files\Content.IE5\QUXKFBJU\MCj0406250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5400" b="1" smtClean="0">
                <a:solidFill>
                  <a:srgbClr val="990000"/>
                </a:solidFill>
                <a:latin typeface="Curlz MT" pitchFamily="82" charset="0"/>
              </a:rPr>
              <a:t>Drawing</a:t>
            </a:r>
            <a:endParaRPr lang="en-GB" sz="5400" b="1" smtClean="0">
              <a:latin typeface="Curlz MT" pitchFamily="82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71563"/>
            <a:ext cx="9144000" cy="57864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u="sng" dirty="0" smtClean="0"/>
              <a:t>STAGES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Softly</a:t>
            </a:r>
            <a:r>
              <a:rPr lang="en-GB" dirty="0" smtClean="0"/>
              <a:t> sketch the </a:t>
            </a:r>
            <a:r>
              <a:rPr lang="en-GB" u="sng" dirty="0" smtClean="0"/>
              <a:t>outline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Softly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dirty="0" smtClean="0"/>
              <a:t>sketch in </a:t>
            </a:r>
            <a:r>
              <a:rPr lang="en-GB" dirty="0" smtClean="0"/>
              <a:t>the inside </a:t>
            </a:r>
            <a:r>
              <a:rPr lang="en-GB" u="sng" dirty="0" smtClean="0"/>
              <a:t>big shapes </a:t>
            </a:r>
            <a:r>
              <a:rPr lang="en-GB" dirty="0" smtClean="0"/>
              <a:t>of the shoe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Softly</a:t>
            </a:r>
            <a:r>
              <a:rPr lang="en-GB" dirty="0" smtClean="0"/>
              <a:t> draw in </a:t>
            </a:r>
            <a:r>
              <a:rPr lang="en-GB" u="sng" dirty="0" smtClean="0"/>
              <a:t>small details</a:t>
            </a:r>
            <a:r>
              <a:rPr lang="en-GB" dirty="0" smtClean="0"/>
              <a:t> e.g. Laces, stitches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en-GB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Add light tones</a:t>
            </a:r>
            <a:r>
              <a:rPr lang="en-GB" dirty="0" smtClean="0"/>
              <a:t>=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very soft</a:t>
            </a:r>
            <a:r>
              <a:rPr lang="en-GB" dirty="0" smtClean="0"/>
              <a:t> </a:t>
            </a:r>
            <a:r>
              <a:rPr lang="en-GB" u="sng" dirty="0" smtClean="0"/>
              <a:t>pencil pressure, thin lines</a:t>
            </a:r>
            <a:r>
              <a:rPr lang="en-GB" dirty="0" smtClean="0"/>
              <a:t> (hold pencil at a diagonal to the table)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</a:t>
            </a:r>
            <a:r>
              <a:rPr lang="en-GB" b="1" dirty="0" smtClean="0"/>
              <a:t>NOTE:</a:t>
            </a:r>
            <a:r>
              <a:rPr lang="en-GB" dirty="0" smtClean="0"/>
              <a:t> the lightest highlights leave blank/white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2000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5) 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Add medium tones</a:t>
            </a:r>
            <a:r>
              <a:rPr lang="en-GB" dirty="0" smtClean="0"/>
              <a:t>=</a:t>
            </a:r>
            <a:r>
              <a:rPr lang="en-GB" b="1" u="sng" dirty="0" smtClean="0">
                <a:solidFill>
                  <a:schemeClr val="accent3">
                    <a:lumMod val="50000"/>
                  </a:schemeClr>
                </a:solidFill>
              </a:rPr>
              <a:t>medium</a:t>
            </a:r>
            <a:r>
              <a:rPr lang="en-GB" dirty="0" smtClean="0"/>
              <a:t> </a:t>
            </a:r>
            <a:r>
              <a:rPr lang="en-GB" u="sng" dirty="0" smtClean="0"/>
              <a:t>pencil pressure</a:t>
            </a:r>
            <a:endParaRPr lang="en-GB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6) </a:t>
            </a:r>
            <a:r>
              <a:rPr lang="en-GB" b="1" dirty="0" smtClean="0"/>
              <a:t>Add dark tones</a:t>
            </a:r>
            <a:r>
              <a:rPr lang="en-GB" dirty="0" smtClean="0"/>
              <a:t>=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heavy</a:t>
            </a:r>
            <a:r>
              <a:rPr lang="en-GB" dirty="0" smtClean="0"/>
              <a:t> </a:t>
            </a:r>
            <a:r>
              <a:rPr lang="en-GB" u="sng" dirty="0" smtClean="0"/>
              <a:t>pencil pressure</a:t>
            </a:r>
            <a:r>
              <a:rPr lang="en-GB" dirty="0" smtClean="0"/>
              <a:t>, </a:t>
            </a:r>
            <a:r>
              <a:rPr lang="en-GB" u="sng" dirty="0" smtClean="0"/>
              <a:t>thick lines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endParaRPr lang="en-GB" dirty="0"/>
          </a:p>
        </p:txBody>
      </p:sp>
      <p:pic>
        <p:nvPicPr>
          <p:cNvPr id="20483" name="Picture 5" descr="C:\Users\Alice\AppData\Local\Microsoft\Windows\Temporary Internet Files\Content.IE5\ZQS4PM76\MCj040622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71563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6" descr="C:\Users\Alice\AppData\Local\Microsoft\Windows\Temporary Internet Files\Content.IE5\QUXKFBJU\MCj040625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5400" b="1" dirty="0" smtClean="0">
                <a:solidFill>
                  <a:srgbClr val="990000"/>
                </a:solidFill>
                <a:latin typeface="Curlz MT" pitchFamily="82" charset="0"/>
              </a:rPr>
              <a:t>Mini Review</a:t>
            </a:r>
            <a:endParaRPr lang="en-GB" sz="5400" b="1" dirty="0" smtClean="0">
              <a:latin typeface="Curlz MT" pitchFamily="82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71563"/>
            <a:ext cx="8964488" cy="5309765"/>
          </a:xfrm>
        </p:spPr>
        <p:txBody>
          <a:bodyPr/>
          <a:lstStyle/>
          <a:p>
            <a:pPr eaLnBrk="1" hangingPunct="1">
              <a:buNone/>
            </a:pPr>
            <a:r>
              <a:rPr lang="en-GB" sz="4000" b="1" dirty="0" smtClean="0">
                <a:solidFill>
                  <a:schemeClr val="accent4">
                    <a:lumMod val="50000"/>
                  </a:schemeClr>
                </a:solidFill>
              </a:rPr>
              <a:t>I need to....</a:t>
            </a:r>
          </a:p>
          <a:p>
            <a:pPr marL="514350" indent="-514350" eaLnBrk="1" hangingPunct="1">
              <a:buFont typeface="+mj-lt"/>
              <a:buAutoNum type="arabicParenR"/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improve the accuracy of my drawing.</a:t>
            </a:r>
          </a:p>
          <a:p>
            <a:pPr marL="514350" indent="-514350" eaLnBrk="1" hangingPunct="1">
              <a:buFont typeface="+mj-lt"/>
              <a:buAutoNum type="arabicParenR"/>
            </a:pP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sketch my shoe softly so I can easily rub out any mistakes.</a:t>
            </a:r>
          </a:p>
          <a:p>
            <a:pPr marL="514350" indent="-514350" eaLnBrk="1" hangingPunct="1">
              <a:buFont typeface="+mj-lt"/>
              <a:buAutoNum type="arabicParenR"/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include detail by using mark making to show pattern and texture.</a:t>
            </a:r>
          </a:p>
          <a:p>
            <a:pPr marL="514350" indent="-514350" eaLnBrk="1" hangingPunct="1">
              <a:buFont typeface="+mj-lt"/>
              <a:buAutoNum type="arabicParenR"/>
            </a:pP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include 3 tones (dark medium and light).</a:t>
            </a:r>
          </a:p>
          <a:p>
            <a:pPr marL="514350" indent="-514350" eaLnBrk="1" hangingPunct="1">
              <a:buFont typeface="+mj-lt"/>
              <a:buAutoNum type="arabicParenR"/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not rush my drawing to focus on quality.</a:t>
            </a:r>
            <a:endParaRPr lang="en-GB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7411" name="Picture 5" descr="C:\Users\Alice\AppData\Local\Microsoft\Windows\Temporary Internet Files\Content.IE5\ZQS4PM76\MCj040622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71563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C:\Users\Alice\AppData\Local\Microsoft\Windows\Temporary Internet Files\Content.IE5\QUXKFBJU\MCj040625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5400" b="1" dirty="0" smtClean="0">
                <a:solidFill>
                  <a:srgbClr val="990000"/>
                </a:solidFill>
                <a:latin typeface="Curlz MT" pitchFamily="82" charset="0"/>
              </a:rPr>
              <a:t>Review</a:t>
            </a:r>
            <a:endParaRPr lang="en-GB" sz="5400" b="1" dirty="0" smtClean="0">
              <a:latin typeface="Curlz MT" pitchFamily="82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71563"/>
            <a:ext cx="9144000" cy="57864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u="sng" dirty="0" smtClean="0"/>
              <a:t>Gallery view of students work round central table.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>
                <a:solidFill>
                  <a:srgbClr val="FF0000"/>
                </a:solidFill>
              </a:rPr>
              <a:t>Which drawings are very accurate?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>
                <a:solidFill>
                  <a:srgbClr val="FF6600"/>
                </a:solidFill>
              </a:rPr>
              <a:t>Which work has used 3 tones?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>
                <a:solidFill>
                  <a:srgbClr val="FF6600"/>
                </a:solidFill>
              </a:rPr>
              <a:t>Which work has used 3 types of </a:t>
            </a:r>
            <a:r>
              <a:rPr lang="en-GB" b="1" dirty="0" err="1" smtClean="0">
                <a:solidFill>
                  <a:srgbClr val="FF6600"/>
                </a:solidFill>
              </a:rPr>
              <a:t>markmaking</a:t>
            </a:r>
            <a:r>
              <a:rPr lang="en-GB" b="1" dirty="0" smtClean="0">
                <a:solidFill>
                  <a:srgbClr val="FF6600"/>
                </a:solidFill>
              </a:rPr>
              <a:t>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>
                <a:solidFill>
                  <a:srgbClr val="669900"/>
                </a:solidFill>
              </a:rPr>
              <a:t>Which work has began to include colour successfully?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b="1" u="sng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u="sng" dirty="0" smtClean="0"/>
              <a:t>Tick if you have met your mid review target.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u="sng" dirty="0" smtClean="0"/>
              <a:t>Set yourself a NEW target for next lesson!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u="sng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endParaRPr lang="en-GB" dirty="0"/>
          </a:p>
        </p:txBody>
      </p:sp>
      <p:pic>
        <p:nvPicPr>
          <p:cNvPr id="20483" name="Picture 5" descr="C:\Users\Alice\AppData\Local\Microsoft\Windows\Temporary Internet Files\Content.IE5\ZQS4PM76\MCj040622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71563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6" descr="C:\Users\Alice\AppData\Local\Microsoft\Windows\Temporary Internet Files\Content.IE5\QUXKFBJU\MCj040625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8001000" y="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www.hometuitionsingapore.com/images/blue%20tic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67650" y="4951309"/>
            <a:ext cx="664790" cy="7937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290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Shoes Around the World </vt:lpstr>
      <vt:lpstr>Drawing Connector</vt:lpstr>
      <vt:lpstr>Learning Objective:</vt:lpstr>
      <vt:lpstr>BIG Picture</vt:lpstr>
      <vt:lpstr>Drawing</vt:lpstr>
      <vt:lpstr>Mini Review</vt:lpstr>
      <vt:lpstr>Review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Shoes Around the World Lesson 2 Observational Drawing</dc:title>
  <dc:creator>Alice</dc:creator>
  <cp:lastModifiedBy>Leigh</cp:lastModifiedBy>
  <cp:revision>59</cp:revision>
  <dcterms:created xsi:type="dcterms:W3CDTF">2010-01-21T22:00:25Z</dcterms:created>
  <dcterms:modified xsi:type="dcterms:W3CDTF">2011-08-18T11:47:38Z</dcterms:modified>
</cp:coreProperties>
</file>