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60"/>
  </p:normalViewPr>
  <p:slideViewPr>
    <p:cSldViewPr>
      <p:cViewPr varScale="1">
        <p:scale>
          <a:sx n="106" d="100"/>
          <a:sy n="10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BCEF-D6C0-4DA4-9913-742E09317B2A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24A6-9E88-4F2D-A61E-CAE79BBA6D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D6E2-43A2-49F5-92A2-54A3BF73A0B3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0002-6489-44F5-859E-C405F726F6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E282-51BB-4E12-96D7-119F30E6781F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71FA-94AE-40C3-B15F-CE2B4869B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1253-1FB4-4BBA-A571-E137C8B519B9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E53C-2E5A-4890-8CCB-760F5A171D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1F76-C5C8-4291-8A45-C303F4B84F97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B7E3-5AD6-4F84-9F9A-D3609220D1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606A6-775E-44FF-8D5E-465B563AFDCD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4D66B-D3DC-476A-8679-E6BF9E6AB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3B56-FB9D-4716-AAAA-DD5C135425C8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2442-BC0C-4BC8-B866-A103FD2F7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549C6-8517-4B51-8E36-C131B5D5D7B7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C3AB-6970-46AA-8021-B86E87B2F9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0B69-CFC3-4E31-9DF0-607C0E077468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88BD-632F-45E2-B33B-95E8771D26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4E31-74D1-4B43-B8C6-B56D389AE376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4C354-EDC1-4660-A636-1F5512209B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580C0-CDA1-4AB9-8AD5-CB31ED317E6C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D7983-FCD5-4BFA-BA33-482986DE0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39A698-B3F0-4E42-8348-74F0EFE6F817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0D986B-6098-4810-813B-0D74F7CCD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9" descr="shoe_flash_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286625" cy="17145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6000" b="1" dirty="0" smtClean="0">
                <a:solidFill>
                  <a:schemeClr val="accent2">
                    <a:lumMod val="50000"/>
                  </a:schemeClr>
                </a:solidFill>
                <a:latin typeface="Curlz MT" pitchFamily="82" charset="0"/>
              </a:rPr>
              <a:t>Shoes Around the World</a:t>
            </a:r>
            <a:r>
              <a:rPr lang="en-GB" sz="6000" b="1" dirty="0" smtClean="0">
                <a:latin typeface="Curlz MT" pitchFamily="82" charset="0"/>
              </a:rPr>
              <a:t/>
            </a:r>
            <a:br>
              <a:rPr lang="en-GB" sz="6000" b="1" dirty="0" smtClean="0">
                <a:latin typeface="Curlz MT" pitchFamily="82" charset="0"/>
              </a:rPr>
            </a:br>
            <a:endParaRPr lang="en-GB" sz="6000" b="1" dirty="0">
              <a:solidFill>
                <a:schemeClr val="accent2">
                  <a:lumMod val="75000"/>
                </a:schemeClr>
              </a:solidFill>
              <a:latin typeface="Curlz MT" pitchFamily="82" charset="0"/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331913" y="4724400"/>
            <a:ext cx="74596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5400" b="1">
                <a:solidFill>
                  <a:srgbClr val="FF3399"/>
                </a:solidFill>
                <a:latin typeface="Curlz MT" pitchFamily="82" charset="0"/>
              </a:rPr>
              <a:t>Lesson 2</a:t>
            </a:r>
            <a:r>
              <a:rPr lang="en-GB" sz="5400" b="1">
                <a:latin typeface="Curlz MT" pitchFamily="82" charset="0"/>
              </a:rPr>
              <a:t/>
            </a:r>
            <a:br>
              <a:rPr lang="en-GB" sz="5400" b="1">
                <a:latin typeface="Curlz MT" pitchFamily="82" charset="0"/>
              </a:rPr>
            </a:br>
            <a:r>
              <a:rPr lang="en-GB" sz="5400" b="1">
                <a:solidFill>
                  <a:srgbClr val="953735"/>
                </a:solidFill>
                <a:latin typeface="Curlz MT" pitchFamily="82" charset="0"/>
              </a:rPr>
              <a:t>Observational Drawing</a:t>
            </a:r>
            <a:endParaRPr lang="en-GB" sz="5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143000"/>
            <a:ext cx="4284663" cy="1205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Connector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515350" cy="5429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b="1" u="sng" dirty="0" smtClean="0"/>
              <a:t>WARM UP TASK: In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b="1" u="sng" dirty="0" smtClean="0"/>
              <a:t>your sketchbook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1) Create 3 tones with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your pencil (dark, medium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and light).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2) Create a variety of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marks in your sketchbook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e.g. </a:t>
            </a:r>
            <a:r>
              <a:rPr lang="en-GB" sz="2400" dirty="0" err="1" smtClean="0"/>
              <a:t>zig</a:t>
            </a:r>
            <a:r>
              <a:rPr lang="en-GB" sz="2400" dirty="0" smtClean="0"/>
              <a:t> </a:t>
            </a:r>
            <a:r>
              <a:rPr lang="en-GB" sz="2400" dirty="0" err="1" smtClean="0"/>
              <a:t>zag</a:t>
            </a:r>
            <a:r>
              <a:rPr lang="en-GB" sz="2400" dirty="0" smtClean="0"/>
              <a:t>, </a:t>
            </a:r>
            <a:r>
              <a:rPr lang="en-GB" sz="2400" dirty="0" err="1" smtClean="0"/>
              <a:t>wavey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3) Use 1 type of mark e.g. </a:t>
            </a:r>
            <a:r>
              <a:rPr lang="en-GB" sz="2400" dirty="0" err="1" smtClean="0"/>
              <a:t>Zig</a:t>
            </a:r>
            <a:r>
              <a:rPr lang="en-GB" sz="2400" dirty="0" smtClean="0"/>
              <a:t> </a:t>
            </a:r>
            <a:r>
              <a:rPr lang="en-GB" sz="2400" dirty="0" err="1" smtClean="0"/>
              <a:t>zag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and draw it in 3 different tones.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n-GB" sz="28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en-GB" dirty="0" smtClean="0"/>
          </a:p>
        </p:txBody>
      </p:sp>
      <p:pic>
        <p:nvPicPr>
          <p:cNvPr id="2" name="Picture 4" descr="http://artintegrity.files.wordpress.com/2008/06/10-line-tone-sho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9288" y="1143000"/>
            <a:ext cx="468471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solidFill>
                  <a:srgbClr val="990000"/>
                </a:solidFill>
                <a:latin typeface="Curlz MT" pitchFamily="82" charset="0"/>
              </a:rPr>
              <a:t>Learning Objective: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ALL</a:t>
            </a:r>
            <a:r>
              <a:rPr lang="en-GB" dirty="0" smtClean="0"/>
              <a:t> will practise drawing 1 picture of a shoe using tone. 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b="1" dirty="0" smtClean="0">
                <a:solidFill>
                  <a:srgbClr val="FF6600"/>
                </a:solidFill>
              </a:rPr>
              <a:t>MOST</a:t>
            </a:r>
            <a:r>
              <a:rPr lang="en-GB" dirty="0" smtClean="0"/>
              <a:t> will use at least three key tones in their drawings.</a:t>
            </a:r>
          </a:p>
          <a:p>
            <a:pPr eaLnBrk="1" hangingPunct="1">
              <a:buFontTx/>
              <a:buNone/>
            </a:pPr>
            <a:endParaRPr lang="en-GB" sz="2800" dirty="0" smtClean="0"/>
          </a:p>
          <a:p>
            <a:pPr eaLnBrk="1" hangingPunct="1"/>
            <a:r>
              <a:rPr lang="en-GB" b="1" dirty="0" smtClean="0">
                <a:solidFill>
                  <a:srgbClr val="669900"/>
                </a:solidFill>
              </a:rPr>
              <a:t>SOME</a:t>
            </a:r>
            <a:r>
              <a:rPr lang="en-GB" dirty="0" smtClean="0">
                <a:solidFill>
                  <a:srgbClr val="669900"/>
                </a:solidFill>
              </a:rPr>
              <a:t> </a:t>
            </a:r>
            <a:r>
              <a:rPr lang="en-GB" dirty="0" smtClean="0"/>
              <a:t>will use their knowledge of mark making to add texture.</a:t>
            </a:r>
          </a:p>
        </p:txBody>
      </p:sp>
      <p:pic>
        <p:nvPicPr>
          <p:cNvPr id="15363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948363"/>
            <a:ext cx="107156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BIG </a:t>
            </a:r>
            <a:r>
              <a:rPr lang="en-GB" sz="5400" b="1" dirty="0" smtClean="0">
                <a:latin typeface="Curlz MT" pitchFamily="82" charset="0"/>
              </a:rPr>
              <a:t>Picture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71"/>
            <a:ext cx="8686800" cy="4883168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GB" sz="3600" dirty="0" smtClean="0"/>
              <a:t>Connector</a:t>
            </a:r>
          </a:p>
          <a:p>
            <a:pPr eaLnBrk="1" hangingPunct="1">
              <a:spcBef>
                <a:spcPts val="0"/>
              </a:spcBef>
            </a:pPr>
            <a:r>
              <a:rPr lang="en-GB" sz="3600" dirty="0" smtClean="0"/>
              <a:t>Drawing demonstration</a:t>
            </a:r>
          </a:p>
          <a:p>
            <a:pPr eaLnBrk="1" hangingPunct="1">
              <a:spcBef>
                <a:spcPts val="0"/>
              </a:spcBef>
            </a:pPr>
            <a:r>
              <a:rPr lang="en-GB" sz="3600" dirty="0" smtClean="0"/>
              <a:t>Personal drawing time</a:t>
            </a:r>
          </a:p>
          <a:p>
            <a:pPr eaLnBrk="1" hangingPunct="1">
              <a:spcBef>
                <a:spcPts val="0"/>
              </a:spcBef>
            </a:pPr>
            <a:r>
              <a:rPr lang="en-GB" sz="3600" dirty="0" smtClean="0"/>
              <a:t>Mini review</a:t>
            </a:r>
          </a:p>
          <a:p>
            <a:pPr eaLnBrk="1" hangingPunct="1">
              <a:spcBef>
                <a:spcPts val="0"/>
              </a:spcBef>
            </a:pPr>
            <a:r>
              <a:rPr lang="en-GB" sz="3600" dirty="0" smtClean="0"/>
              <a:t>Peer assessment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endParaRPr lang="en-GB" sz="1400" dirty="0" smtClean="0"/>
          </a:p>
          <a:p>
            <a:pPr eaLnBrk="1" hangingPunct="1">
              <a:spcBef>
                <a:spcPts val="0"/>
              </a:spcBef>
              <a:buNone/>
            </a:pPr>
            <a:r>
              <a:rPr lang="en-GB" sz="3600" b="1" u="sng" dirty="0" smtClean="0">
                <a:solidFill>
                  <a:schemeClr val="accent5">
                    <a:lumMod val="75000"/>
                  </a:schemeClr>
                </a:solidFill>
              </a:rPr>
              <a:t>KEY WORDS:</a:t>
            </a:r>
          </a:p>
          <a:p>
            <a:pPr eaLnBrk="1" hangingPunct="1">
              <a:spcBef>
                <a:spcPts val="0"/>
              </a:spcBef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Tone</a:t>
            </a:r>
          </a:p>
          <a:p>
            <a:pPr eaLnBrk="1" hangingPunct="1">
              <a:spcBef>
                <a:spcPts val="0"/>
              </a:spcBef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Line</a:t>
            </a:r>
          </a:p>
          <a:p>
            <a:pPr eaLnBrk="1" hangingPunct="1">
              <a:spcBef>
                <a:spcPts val="0"/>
              </a:spcBef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Mark making</a:t>
            </a:r>
          </a:p>
          <a:p>
            <a:pPr eaLnBrk="1" hangingPunct="1">
              <a:spcBef>
                <a:spcPts val="0"/>
              </a:spcBef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Texture</a:t>
            </a:r>
          </a:p>
          <a:p>
            <a:pPr eaLnBrk="1" hangingPunct="1">
              <a:spcBef>
                <a:spcPts val="0"/>
              </a:spcBef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Shape</a:t>
            </a:r>
          </a:p>
        </p:txBody>
      </p:sp>
      <p:pic>
        <p:nvPicPr>
          <p:cNvPr id="16387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Learn%20to%20draw%20-%20the%20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9675" y="1125538"/>
            <a:ext cx="4124325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Drawing </a:t>
            </a:r>
            <a:r>
              <a:rPr lang="en-GB" sz="5400" b="1" smtClean="0">
                <a:solidFill>
                  <a:srgbClr val="990000"/>
                </a:solidFill>
                <a:latin typeface="Curlz MT" pitchFamily="82" charset="0"/>
              </a:rPr>
              <a:t>Your Shoe</a:t>
            </a:r>
            <a:endParaRPr lang="en-GB" sz="5400" b="1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b="1" dirty="0" smtClean="0"/>
              <a:t>	</a:t>
            </a:r>
            <a:r>
              <a:rPr lang="en-GB" b="1" u="sng" dirty="0" smtClean="0"/>
              <a:t>STAGES</a:t>
            </a:r>
          </a:p>
          <a:p>
            <a:pPr eaLnBrk="1" hangingPunct="1">
              <a:buFont typeface="Arial" charset="0"/>
              <a:buAutoNum type="arabicParenR"/>
            </a:pPr>
            <a:r>
              <a:rPr lang="en-GB" b="1" dirty="0" smtClean="0">
                <a:solidFill>
                  <a:srgbClr val="4F6228"/>
                </a:solidFill>
              </a:rPr>
              <a:t>Softly</a:t>
            </a:r>
            <a:r>
              <a:rPr lang="en-GB" dirty="0" smtClean="0"/>
              <a:t> sketch the </a:t>
            </a:r>
            <a:r>
              <a:rPr lang="en-GB" u="sng" dirty="0" smtClean="0"/>
              <a:t>outline</a:t>
            </a:r>
          </a:p>
          <a:p>
            <a:pPr eaLnBrk="1" hangingPunct="1">
              <a:buFont typeface="Arial" charset="0"/>
              <a:buAutoNum type="arabicParenR"/>
            </a:pPr>
            <a:r>
              <a:rPr lang="en-GB" b="1" dirty="0" smtClean="0">
                <a:solidFill>
                  <a:srgbClr val="4F6228"/>
                </a:solidFill>
              </a:rPr>
              <a:t>Softly</a:t>
            </a:r>
            <a:r>
              <a:rPr lang="en-GB" dirty="0" smtClean="0">
                <a:solidFill>
                  <a:srgbClr val="4F6228"/>
                </a:solidFill>
              </a:rPr>
              <a:t> </a:t>
            </a:r>
            <a:r>
              <a:rPr lang="en-GB" dirty="0" smtClean="0"/>
              <a:t>sketch in the inside </a:t>
            </a:r>
            <a:r>
              <a:rPr lang="en-GB" u="sng" dirty="0" smtClean="0"/>
              <a:t>big shapes </a:t>
            </a:r>
            <a:r>
              <a:rPr lang="en-GB" dirty="0" smtClean="0"/>
              <a:t>of the shoe</a:t>
            </a:r>
          </a:p>
          <a:p>
            <a:pPr eaLnBrk="1" hangingPunct="1">
              <a:buFont typeface="Arial" charset="0"/>
              <a:buAutoNum type="arabicParenR"/>
            </a:pPr>
            <a:r>
              <a:rPr lang="en-GB" b="1" dirty="0" smtClean="0">
                <a:solidFill>
                  <a:srgbClr val="4F6228"/>
                </a:solidFill>
              </a:rPr>
              <a:t>Softly</a:t>
            </a:r>
            <a:r>
              <a:rPr lang="en-GB" dirty="0" smtClean="0"/>
              <a:t> draw in </a:t>
            </a:r>
            <a:r>
              <a:rPr lang="en-GB" u="sng" dirty="0" smtClean="0"/>
              <a:t>small details</a:t>
            </a:r>
            <a:r>
              <a:rPr lang="en-GB" dirty="0" smtClean="0"/>
              <a:t> e.g. Laces, stitches</a:t>
            </a:r>
          </a:p>
          <a:p>
            <a:pPr eaLnBrk="1" hangingPunct="1">
              <a:buFont typeface="Arial" charset="0"/>
              <a:buAutoNum type="arabicParenR"/>
            </a:pPr>
            <a:r>
              <a:rPr lang="en-GB" b="1" dirty="0" smtClean="0">
                <a:solidFill>
                  <a:srgbClr val="7F7F7F"/>
                </a:solidFill>
              </a:rPr>
              <a:t>Add light tones</a:t>
            </a:r>
            <a:r>
              <a:rPr lang="en-GB" dirty="0" smtClean="0"/>
              <a:t>= </a:t>
            </a:r>
            <a:r>
              <a:rPr lang="en-GB" b="1" dirty="0" smtClean="0">
                <a:solidFill>
                  <a:srgbClr val="4F6228"/>
                </a:solidFill>
              </a:rPr>
              <a:t>very soft</a:t>
            </a:r>
            <a:r>
              <a:rPr lang="en-GB" dirty="0" smtClean="0"/>
              <a:t> </a:t>
            </a:r>
            <a:r>
              <a:rPr lang="en-GB" u="sng" dirty="0" smtClean="0"/>
              <a:t>pencil pressure, thin lines</a:t>
            </a:r>
            <a:r>
              <a:rPr lang="en-GB" dirty="0" smtClean="0"/>
              <a:t> (hold pencil at a diagonal to the table)</a:t>
            </a:r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	</a:t>
            </a:r>
            <a:r>
              <a:rPr lang="en-GB" b="1" dirty="0" smtClean="0"/>
              <a:t>NOTE:</a:t>
            </a:r>
            <a:r>
              <a:rPr lang="en-GB" dirty="0" smtClean="0"/>
              <a:t> the lightest highlights leave blank/white</a:t>
            </a:r>
          </a:p>
          <a:p>
            <a:pPr eaLnBrk="1" hangingPunct="1">
              <a:buFont typeface="Arial" charset="0"/>
              <a:buNone/>
            </a:pPr>
            <a:endParaRPr lang="en-GB" sz="2000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5) </a:t>
            </a:r>
            <a:r>
              <a:rPr lang="en-GB" b="1" dirty="0" smtClean="0">
                <a:solidFill>
                  <a:srgbClr val="404040"/>
                </a:solidFill>
              </a:rPr>
              <a:t>Add medium tones</a:t>
            </a:r>
            <a:r>
              <a:rPr lang="en-GB" dirty="0" smtClean="0"/>
              <a:t>=</a:t>
            </a:r>
            <a:r>
              <a:rPr lang="en-GB" b="1" u="sng" dirty="0" smtClean="0">
                <a:solidFill>
                  <a:srgbClr val="4F6228"/>
                </a:solidFill>
              </a:rPr>
              <a:t>medium</a:t>
            </a:r>
            <a:r>
              <a:rPr lang="en-GB" dirty="0" smtClean="0"/>
              <a:t> </a:t>
            </a:r>
            <a:r>
              <a:rPr lang="en-GB" u="sng" dirty="0" smtClean="0"/>
              <a:t>pencil pressure</a:t>
            </a:r>
            <a:endParaRPr lang="en-GB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6) </a:t>
            </a:r>
            <a:r>
              <a:rPr lang="en-GB" b="1" dirty="0" smtClean="0"/>
              <a:t>Add dark tones</a:t>
            </a:r>
            <a:r>
              <a:rPr lang="en-GB" dirty="0" smtClean="0"/>
              <a:t>=</a:t>
            </a:r>
            <a:r>
              <a:rPr lang="en-GB" b="1" dirty="0" smtClean="0">
                <a:solidFill>
                  <a:srgbClr val="4F6228"/>
                </a:solidFill>
              </a:rPr>
              <a:t>heavy</a:t>
            </a:r>
            <a:r>
              <a:rPr lang="en-GB" dirty="0" smtClean="0"/>
              <a:t> </a:t>
            </a:r>
            <a:r>
              <a:rPr lang="en-GB" u="sng" dirty="0" smtClean="0"/>
              <a:t>pencil pressure</a:t>
            </a:r>
            <a:r>
              <a:rPr lang="en-GB" dirty="0" smtClean="0"/>
              <a:t>, </a:t>
            </a:r>
            <a:r>
              <a:rPr lang="en-GB" u="sng" dirty="0" smtClean="0"/>
              <a:t>thick lines</a:t>
            </a:r>
          </a:p>
          <a:p>
            <a:pPr eaLnBrk="1" hangingPunct="1">
              <a:buFont typeface="Arial" charset="0"/>
              <a:buAutoNum type="arabicParenR"/>
            </a:pPr>
            <a:endParaRPr lang="en-GB" dirty="0" smtClean="0"/>
          </a:p>
        </p:txBody>
      </p:sp>
      <p:pic>
        <p:nvPicPr>
          <p:cNvPr id="17411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Mini Review</a:t>
            </a:r>
            <a:endParaRPr lang="en-GB" sz="5400" b="1" dirty="0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71563"/>
            <a:ext cx="8964488" cy="5309765"/>
          </a:xfrm>
        </p:spPr>
        <p:txBody>
          <a:bodyPr/>
          <a:lstStyle/>
          <a:p>
            <a:pPr eaLnBrk="1" hangingPunct="1">
              <a:buNone/>
            </a:pPr>
            <a:r>
              <a:rPr lang="en-GB" sz="4000" b="1" dirty="0" smtClean="0">
                <a:solidFill>
                  <a:schemeClr val="accent4">
                    <a:lumMod val="50000"/>
                  </a:schemeClr>
                </a:solidFill>
              </a:rPr>
              <a:t>I need to....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improve the accuracy of my drawing.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sketch my shoe softly so I can easily rub out any mistakes.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include detail by using mark making to show pattern and texture.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include 3 tones (dark medium and light).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not rush my drawing to focus on quality.</a:t>
            </a: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11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072063"/>
            <a:ext cx="9144000" cy="9286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0" y="3714750"/>
            <a:ext cx="9144000" cy="1357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0" y="2500313"/>
            <a:ext cx="9144000" cy="1214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0" y="714375"/>
            <a:ext cx="9144000" cy="1785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-214313"/>
            <a:ext cx="8229600" cy="1000126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rgbClr val="990000"/>
                </a:solidFill>
                <a:latin typeface="Curlz MT" pitchFamily="82" charset="0"/>
              </a:rPr>
              <a:t>Peer Assess Pencil Drawings</a:t>
            </a:r>
            <a:endParaRPr lang="en-GB" sz="5400" b="1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714375"/>
            <a:ext cx="8501062" cy="63579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Drawing is accurate, includes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all</a:t>
            </a:r>
            <a:r>
              <a:rPr lang="en-GB" dirty="0" smtClean="0"/>
              <a:t> details,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very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/>
              <a:t>neat, includes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more</a:t>
            </a:r>
            <a:r>
              <a:rPr lang="en-GB" dirty="0" smtClean="0"/>
              <a:t> than 3 tones, smooth shading including the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shadow,</a:t>
            </a:r>
            <a:r>
              <a:rPr lang="en-GB" dirty="0" smtClean="0"/>
              <a:t> uses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varied mark making for texture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Drawing is accurate, includes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most</a:t>
            </a:r>
            <a:r>
              <a:rPr lang="en-GB" b="1" dirty="0" smtClean="0"/>
              <a:t> </a:t>
            </a:r>
            <a:r>
              <a:rPr lang="en-GB" dirty="0" smtClean="0"/>
              <a:t>detail, neat, includes 3 tones,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most</a:t>
            </a:r>
            <a:r>
              <a:rPr lang="en-GB" dirty="0" smtClean="0"/>
              <a:t> shading is smooth,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/>
              <a:t>including the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shadow</a:t>
            </a:r>
            <a:r>
              <a:rPr lang="en-GB" dirty="0" smtClean="0"/>
              <a:t>, uses 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mark making for texture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Drawing is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quite</a:t>
            </a:r>
            <a:r>
              <a:rPr lang="en-GB" dirty="0" smtClean="0"/>
              <a:t> accurate,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en-GB" dirty="0" smtClean="0"/>
              <a:t> detail, </a:t>
            </a:r>
            <a:r>
              <a:rPr lang="en-GB" b="1" u="sng" dirty="0" smtClean="0">
                <a:solidFill>
                  <a:srgbClr val="FF0000"/>
                </a:solidFill>
              </a:rPr>
              <a:t>quite</a:t>
            </a:r>
            <a:r>
              <a:rPr lang="en-GB" dirty="0" smtClean="0"/>
              <a:t> neat, includes 3 tones,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quite</a:t>
            </a:r>
            <a:r>
              <a:rPr lang="en-GB" dirty="0" smtClean="0"/>
              <a:t> smooth shading,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shadow in wrong place</a:t>
            </a:r>
            <a:r>
              <a:rPr lang="en-GB" dirty="0" smtClean="0"/>
              <a:t>,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/>
              <a:t>uses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some mark making for texture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Drawing has 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some</a:t>
            </a:r>
            <a:r>
              <a:rPr lang="en-GB" dirty="0" smtClean="0"/>
              <a:t> accuracy, </a:t>
            </a:r>
            <a:r>
              <a:rPr lang="en-GB" b="1" u="sng" dirty="0" smtClean="0">
                <a:solidFill>
                  <a:srgbClr val="FF0000"/>
                </a:solidFill>
              </a:rPr>
              <a:t>little</a:t>
            </a:r>
            <a:r>
              <a:rPr lang="en-GB" dirty="0" smtClean="0"/>
              <a:t> detail, includes </a:t>
            </a:r>
            <a:r>
              <a:rPr lang="en-GB" b="1" u="sng" dirty="0" smtClean="0">
                <a:solidFill>
                  <a:srgbClr val="FF0000"/>
                </a:solidFill>
              </a:rPr>
              <a:t>2 tones</a:t>
            </a:r>
            <a:r>
              <a:rPr lang="en-GB" dirty="0" smtClean="0"/>
              <a:t>, </a:t>
            </a:r>
            <a:r>
              <a:rPr lang="en-GB" b="1" u="sng" dirty="0" smtClean="0">
                <a:solidFill>
                  <a:srgbClr val="FF0000"/>
                </a:solidFill>
              </a:rPr>
              <a:t>rough</a:t>
            </a:r>
            <a:r>
              <a:rPr lang="en-GB" dirty="0" smtClean="0"/>
              <a:t> shading.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Drawing is </a:t>
            </a:r>
            <a:r>
              <a:rPr lang="en-GB" b="1" u="sng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accurate, </a:t>
            </a:r>
            <a:r>
              <a:rPr lang="en-GB" b="1" u="sng" dirty="0" smtClean="0">
                <a:solidFill>
                  <a:srgbClr val="FF0000"/>
                </a:solidFill>
              </a:rPr>
              <a:t>no</a:t>
            </a:r>
            <a:r>
              <a:rPr lang="en-GB" dirty="0" smtClean="0"/>
              <a:t> detail, </a:t>
            </a:r>
            <a:r>
              <a:rPr lang="en-GB" b="1" u="sng" dirty="0" smtClean="0">
                <a:solidFill>
                  <a:srgbClr val="FF0000"/>
                </a:solidFill>
              </a:rPr>
              <a:t>little</a:t>
            </a:r>
            <a:r>
              <a:rPr lang="en-GB" dirty="0" smtClean="0"/>
              <a:t> tone and </a:t>
            </a:r>
            <a:r>
              <a:rPr lang="en-GB" b="1" u="sng" dirty="0" smtClean="0">
                <a:solidFill>
                  <a:srgbClr val="FF0000"/>
                </a:solidFill>
              </a:rPr>
              <a:t>very rough</a:t>
            </a:r>
            <a:r>
              <a:rPr lang="en-GB" dirty="0" smtClean="0"/>
              <a:t> shading.</a:t>
            </a:r>
          </a:p>
        </p:txBody>
      </p:sp>
      <p:sp>
        <p:nvSpPr>
          <p:cNvPr id="18440" name="TextBox 3"/>
          <p:cNvSpPr txBox="1">
            <a:spLocks noChangeArrowheads="1"/>
          </p:cNvSpPr>
          <p:nvPr/>
        </p:nvSpPr>
        <p:spPr bwMode="auto">
          <a:xfrm>
            <a:off x="0" y="1000125"/>
            <a:ext cx="100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800">
                <a:solidFill>
                  <a:srgbClr val="00B050"/>
                </a:solidFill>
                <a:latin typeface="Algerian"/>
              </a:rPr>
              <a:t>4C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786063"/>
            <a:ext cx="1143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3A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071938"/>
            <a:ext cx="1143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3B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86375"/>
            <a:ext cx="10001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3C</a:t>
            </a:r>
          </a:p>
        </p:txBody>
      </p:sp>
      <p:sp>
        <p:nvSpPr>
          <p:cNvPr id="18444" name="TextBox 9"/>
          <p:cNvSpPr txBox="1">
            <a:spLocks noChangeArrowheads="1"/>
          </p:cNvSpPr>
          <p:nvPr/>
        </p:nvSpPr>
        <p:spPr bwMode="auto">
          <a:xfrm>
            <a:off x="0" y="6027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800">
                <a:solidFill>
                  <a:srgbClr val="FF0000"/>
                </a:solidFill>
                <a:latin typeface="Algerian"/>
              </a:rPr>
              <a:t>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2687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3">
                    <a:lumMod val="50000"/>
                  </a:schemeClr>
                </a:solidFill>
                <a:latin typeface="Curlz MT" pitchFamily="82" charset="0"/>
              </a:rPr>
              <a:t>P</a:t>
            </a:r>
            <a:r>
              <a:rPr lang="en-GB" sz="5400" b="1" dirty="0" smtClean="0">
                <a:solidFill>
                  <a:srgbClr val="FF0000"/>
                </a:solidFill>
                <a:latin typeface="Curlz MT" pitchFamily="82" charset="0"/>
              </a:rPr>
              <a:t>M</a:t>
            </a:r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  <a:latin typeface="Curlz MT" pitchFamily="82" charset="0"/>
              </a:rPr>
              <a:t>I</a:t>
            </a:r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 Your Partners</a:t>
            </a:r>
            <a:b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</a:br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Work in Their Sketchbook</a:t>
            </a:r>
            <a:endParaRPr lang="en-GB" sz="5400" b="1" dirty="0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661248"/>
          </a:xfrm>
        </p:spPr>
        <p:txBody>
          <a:bodyPr rtlCol="0">
            <a:normAutofit fontScale="92500" lnSpcReduction="10000"/>
          </a:bodyPr>
          <a:lstStyle/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b="1" dirty="0" smtClean="0">
                <a:solidFill>
                  <a:srgbClr val="7030A0"/>
                </a:solidFill>
                <a:latin typeface="Algerian" pitchFamily="82" charset="0"/>
              </a:rPr>
              <a:t>1) Peer Assessment Grade: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dirty="0" smtClean="0"/>
              <a:t>I gave a ... level.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200" dirty="0"/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b="1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P=  2) Positive Comment: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dirty="0" smtClean="0"/>
              <a:t>I like...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200" dirty="0"/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b="1" dirty="0" smtClean="0">
                <a:solidFill>
                  <a:srgbClr val="FF0000"/>
                </a:solidFill>
                <a:latin typeface="Algerian" pitchFamily="82" charset="0"/>
              </a:rPr>
              <a:t>M=  3) Minus Comment: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dirty="0" smtClean="0"/>
              <a:t>I do not like...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200" dirty="0"/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b="1" dirty="0" smtClean="0">
                <a:solidFill>
                  <a:srgbClr val="0070C0"/>
                </a:solidFill>
                <a:latin typeface="Algerian" pitchFamily="82" charset="0"/>
              </a:rPr>
              <a:t>I=  4) Improvement: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900" dirty="0" smtClean="0"/>
              <a:t>To improve they could...</a:t>
            </a:r>
            <a:endParaRPr lang="en-GB" sz="3900" dirty="0"/>
          </a:p>
        </p:txBody>
      </p:sp>
      <p:pic>
        <p:nvPicPr>
          <p:cNvPr id="19459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948363"/>
            <a:ext cx="107156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361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Shoes Around the World </vt:lpstr>
      <vt:lpstr>Connector</vt:lpstr>
      <vt:lpstr>Learning Objective:</vt:lpstr>
      <vt:lpstr>BIG Picture</vt:lpstr>
      <vt:lpstr>Drawing Your Shoe</vt:lpstr>
      <vt:lpstr>Mini Review</vt:lpstr>
      <vt:lpstr>Peer Assess Pencil Drawings</vt:lpstr>
      <vt:lpstr>PMI Your Partners Work in Their Sketchbook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Shoes Around the World Lesson 2 Observational Drawing</dc:title>
  <dc:creator>Alice</dc:creator>
  <cp:lastModifiedBy>Leigh</cp:lastModifiedBy>
  <cp:revision>66</cp:revision>
  <dcterms:created xsi:type="dcterms:W3CDTF">2010-01-21T22:00:25Z</dcterms:created>
  <dcterms:modified xsi:type="dcterms:W3CDTF">2011-08-18T11:34:39Z</dcterms:modified>
</cp:coreProperties>
</file>