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2" r:id="rId3"/>
    <p:sldId id="263" r:id="rId4"/>
    <p:sldId id="264" r:id="rId5"/>
    <p:sldId id="265" r:id="rId6"/>
    <p:sldId id="257" r:id="rId7"/>
    <p:sldId id="258" r:id="rId8"/>
    <p:sldId id="259" r:id="rId9"/>
    <p:sldId id="260" r:id="rId10"/>
    <p:sldId id="261" r:id="rId11"/>
    <p:sldId id="266" r:id="rId12"/>
    <p:sldId id="268" r:id="rId13"/>
    <p:sldId id="269" r:id="rId14"/>
    <p:sldId id="270" r:id="rId15"/>
    <p:sldId id="271" r:id="rId16"/>
    <p:sldId id="272" r:id="rId17"/>
    <p:sldId id="273" r:id="rId18"/>
    <p:sldId id="274"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FF"/>
    <a:srgbClr val="FF0066"/>
    <a:srgbClr val="CC9900"/>
    <a:srgbClr val="CC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1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5B4A35-720E-4AF2-BDED-B3AD533CF195}" type="datetimeFigureOut">
              <a:rPr lang="en-GB" smtClean="0"/>
              <a:pPr/>
              <a:t>31/08/2011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64505D-B005-4A7A-A89D-6A93ECB46CD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536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17CF18D-16D9-49E4-B0B1-436426420B2E}" type="slidenum">
              <a:rPr lang="en-GB" sz="1200"/>
              <a:pPr algn="r"/>
              <a:t>16</a:t>
            </a:fld>
            <a:endParaRPr lang="en-GB"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1127D30-C65C-4A3E-BF20-19EB11530182}" type="datetimeFigureOut">
              <a:rPr lang="en-GB" smtClean="0"/>
              <a:pPr/>
              <a:t>31/08/2011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339384-1062-4003-8A7E-569069F0AFF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127D30-C65C-4A3E-BF20-19EB11530182}" type="datetimeFigureOut">
              <a:rPr lang="en-GB" smtClean="0"/>
              <a:pPr/>
              <a:t>31/08/2011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339384-1062-4003-8A7E-569069F0AFF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127D30-C65C-4A3E-BF20-19EB11530182}" type="datetimeFigureOut">
              <a:rPr lang="en-GB" smtClean="0"/>
              <a:pPr/>
              <a:t>31/08/2011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339384-1062-4003-8A7E-569069F0AFF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127D30-C65C-4A3E-BF20-19EB11530182}" type="datetimeFigureOut">
              <a:rPr lang="en-GB" smtClean="0"/>
              <a:pPr/>
              <a:t>31/08/2011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339384-1062-4003-8A7E-569069F0AFF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127D30-C65C-4A3E-BF20-19EB11530182}" type="datetimeFigureOut">
              <a:rPr lang="en-GB" smtClean="0"/>
              <a:pPr/>
              <a:t>31/08/2011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339384-1062-4003-8A7E-569069F0AFF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1127D30-C65C-4A3E-BF20-19EB11530182}" type="datetimeFigureOut">
              <a:rPr lang="en-GB" smtClean="0"/>
              <a:pPr/>
              <a:t>31/08/2011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339384-1062-4003-8A7E-569069F0AFF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1127D30-C65C-4A3E-BF20-19EB11530182}" type="datetimeFigureOut">
              <a:rPr lang="en-GB" smtClean="0"/>
              <a:pPr/>
              <a:t>31/08/2011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339384-1062-4003-8A7E-569069F0AFF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1127D30-C65C-4A3E-BF20-19EB11530182}" type="datetimeFigureOut">
              <a:rPr lang="en-GB" smtClean="0"/>
              <a:pPr/>
              <a:t>31/08/2011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339384-1062-4003-8A7E-569069F0AFF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127D30-C65C-4A3E-BF20-19EB11530182}" type="datetimeFigureOut">
              <a:rPr lang="en-GB" smtClean="0"/>
              <a:pPr/>
              <a:t>31/08/2011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339384-1062-4003-8A7E-569069F0AFF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127D30-C65C-4A3E-BF20-19EB11530182}" type="datetimeFigureOut">
              <a:rPr lang="en-GB" smtClean="0"/>
              <a:pPr/>
              <a:t>31/08/2011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339384-1062-4003-8A7E-569069F0AFF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127D30-C65C-4A3E-BF20-19EB11530182}" type="datetimeFigureOut">
              <a:rPr lang="en-GB" smtClean="0"/>
              <a:pPr/>
              <a:t>31/08/2011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339384-1062-4003-8A7E-569069F0AFF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127D30-C65C-4A3E-BF20-19EB11530182}" type="datetimeFigureOut">
              <a:rPr lang="en-GB" smtClean="0"/>
              <a:pPr/>
              <a:t>31/08/2011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339384-1062-4003-8A7E-569069F0AFF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0"/>
            <a:ext cx="7772400" cy="2162721"/>
          </a:xfrm>
        </p:spPr>
        <p:txBody>
          <a:bodyPr/>
          <a:lstStyle/>
          <a:p>
            <a:r>
              <a:rPr lang="en-GB" dirty="0" smtClean="0">
                <a:latin typeface="Comic Sans MS" pitchFamily="66" charset="0"/>
              </a:rPr>
              <a:t>Colour and Culture</a:t>
            </a:r>
            <a:br>
              <a:rPr lang="en-GB" dirty="0" smtClean="0">
                <a:latin typeface="Comic Sans MS" pitchFamily="66" charset="0"/>
              </a:rPr>
            </a:br>
            <a:r>
              <a:rPr lang="en-GB" dirty="0" smtClean="0">
                <a:solidFill>
                  <a:srgbClr val="FF0066"/>
                </a:solidFill>
                <a:latin typeface="Comic Sans MS" pitchFamily="66" charset="0"/>
              </a:rPr>
              <a:t>Lesson 2</a:t>
            </a:r>
            <a:endParaRPr lang="en-GB" dirty="0">
              <a:solidFill>
                <a:srgbClr val="FF0066"/>
              </a:solidFill>
              <a:latin typeface="Comic Sans MS" pitchFamily="66" charset="0"/>
            </a:endParaRPr>
          </a:p>
        </p:txBody>
      </p:sp>
      <p:pic>
        <p:nvPicPr>
          <p:cNvPr id="6" name="Picture 6" descr="http://i.telegraph.co.uk/multimedia/archive/01364/Holi-festival-hand_1364284i.jpg"/>
          <p:cNvPicPr>
            <a:picLocks noChangeAspect="1" noChangeArrowheads="1"/>
          </p:cNvPicPr>
          <p:nvPr/>
        </p:nvPicPr>
        <p:blipFill>
          <a:blip r:embed="rId2" cstate="print"/>
          <a:srcRect/>
          <a:stretch>
            <a:fillRect/>
          </a:stretch>
        </p:blipFill>
        <p:spPr bwMode="auto">
          <a:xfrm>
            <a:off x="1403647" y="1988840"/>
            <a:ext cx="6585133" cy="424847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5896" y="0"/>
            <a:ext cx="5508104" cy="1097360"/>
          </a:xfrm>
        </p:spPr>
        <p:txBody>
          <a:bodyPr>
            <a:noAutofit/>
          </a:bodyPr>
          <a:lstStyle/>
          <a:p>
            <a:r>
              <a:rPr lang="en-GB" sz="4000" b="1" dirty="0" smtClean="0">
                <a:solidFill>
                  <a:srgbClr val="FF0000"/>
                </a:solidFill>
                <a:latin typeface="Comic Sans MS" pitchFamily="66" charset="0"/>
              </a:rPr>
              <a:t>I</a:t>
            </a:r>
            <a:r>
              <a:rPr lang="en-GB" sz="4000" b="1" dirty="0" smtClean="0">
                <a:solidFill>
                  <a:srgbClr val="00B0F0"/>
                </a:solidFill>
                <a:latin typeface="Comic Sans MS" pitchFamily="66" charset="0"/>
              </a:rPr>
              <a:t>n</a:t>
            </a:r>
            <a:r>
              <a:rPr lang="en-GB" sz="4000" b="1" dirty="0" smtClean="0">
                <a:solidFill>
                  <a:srgbClr val="FF0000"/>
                </a:solidFill>
                <a:latin typeface="Comic Sans MS" pitchFamily="66" charset="0"/>
              </a:rPr>
              <a:t>d</a:t>
            </a:r>
            <a:r>
              <a:rPr lang="en-GB" sz="4000" b="1" dirty="0" smtClean="0">
                <a:solidFill>
                  <a:srgbClr val="FFC000"/>
                </a:solidFill>
                <a:latin typeface="Comic Sans MS" pitchFamily="66" charset="0"/>
              </a:rPr>
              <a:t>i</a:t>
            </a:r>
            <a:r>
              <a:rPr lang="en-GB" sz="4000" b="1" dirty="0" smtClean="0">
                <a:solidFill>
                  <a:srgbClr val="FF0000"/>
                </a:solidFill>
                <a:latin typeface="Comic Sans MS" pitchFamily="66" charset="0"/>
              </a:rPr>
              <a:t>a</a:t>
            </a:r>
            <a:r>
              <a:rPr lang="en-GB" sz="4000" b="1" dirty="0" smtClean="0">
                <a:solidFill>
                  <a:srgbClr val="CC66FF"/>
                </a:solidFill>
                <a:latin typeface="Comic Sans MS" pitchFamily="66" charset="0"/>
              </a:rPr>
              <a:t>:</a:t>
            </a:r>
            <a:r>
              <a:rPr lang="en-GB" sz="4000" b="1" dirty="0" smtClean="0">
                <a:solidFill>
                  <a:srgbClr val="FF0000"/>
                </a:solidFill>
                <a:latin typeface="Comic Sans MS" pitchFamily="66" charset="0"/>
              </a:rPr>
              <a:t> </a:t>
            </a:r>
            <a:r>
              <a:rPr lang="en-GB" sz="4000" b="1" dirty="0" smtClean="0">
                <a:solidFill>
                  <a:srgbClr val="92D050"/>
                </a:solidFill>
                <a:latin typeface="Comic Sans MS" pitchFamily="66" charset="0"/>
              </a:rPr>
              <a:t>F</a:t>
            </a:r>
            <a:r>
              <a:rPr lang="en-GB" sz="4000" b="1" dirty="0" smtClean="0">
                <a:solidFill>
                  <a:srgbClr val="00B0F0"/>
                </a:solidFill>
                <a:latin typeface="Comic Sans MS" pitchFamily="66" charset="0"/>
              </a:rPr>
              <a:t>e</a:t>
            </a:r>
            <a:r>
              <a:rPr lang="en-GB" sz="4000" b="1" dirty="0" smtClean="0">
                <a:solidFill>
                  <a:srgbClr val="9900FF"/>
                </a:solidFill>
                <a:latin typeface="Comic Sans MS" pitchFamily="66" charset="0"/>
              </a:rPr>
              <a:t>s</a:t>
            </a:r>
            <a:r>
              <a:rPr lang="en-GB" sz="4000" b="1" dirty="0" smtClean="0">
                <a:solidFill>
                  <a:srgbClr val="FF0000"/>
                </a:solidFill>
                <a:latin typeface="Comic Sans MS" pitchFamily="66" charset="0"/>
              </a:rPr>
              <a:t>ti</a:t>
            </a:r>
            <a:r>
              <a:rPr lang="en-GB" sz="4000" b="1" dirty="0" smtClean="0">
                <a:solidFill>
                  <a:srgbClr val="00B050"/>
                </a:solidFill>
                <a:latin typeface="Comic Sans MS" pitchFamily="66" charset="0"/>
              </a:rPr>
              <a:t>v</a:t>
            </a:r>
            <a:r>
              <a:rPr lang="en-GB" sz="4000" b="1" dirty="0" smtClean="0">
                <a:solidFill>
                  <a:srgbClr val="FF0066"/>
                </a:solidFill>
                <a:latin typeface="Comic Sans MS" pitchFamily="66" charset="0"/>
              </a:rPr>
              <a:t>al</a:t>
            </a:r>
            <a:r>
              <a:rPr lang="en-GB" sz="4000" b="1" dirty="0" smtClean="0">
                <a:solidFill>
                  <a:srgbClr val="FF0000"/>
                </a:solidFill>
                <a:latin typeface="Comic Sans MS" pitchFamily="66" charset="0"/>
              </a:rPr>
              <a:t> o</a:t>
            </a:r>
            <a:r>
              <a:rPr lang="en-GB" sz="4000" b="1" dirty="0" smtClean="0">
                <a:solidFill>
                  <a:srgbClr val="FFC000"/>
                </a:solidFill>
                <a:latin typeface="Comic Sans MS" pitchFamily="66" charset="0"/>
              </a:rPr>
              <a:t>f</a:t>
            </a:r>
            <a:r>
              <a:rPr lang="en-GB" sz="4000" b="1" dirty="0" smtClean="0">
                <a:solidFill>
                  <a:srgbClr val="FF0000"/>
                </a:solidFill>
                <a:latin typeface="Comic Sans MS" pitchFamily="66" charset="0"/>
              </a:rPr>
              <a:t> </a:t>
            </a:r>
            <a:r>
              <a:rPr lang="en-GB" sz="4000" b="1" dirty="0" smtClean="0">
                <a:solidFill>
                  <a:srgbClr val="9900FF"/>
                </a:solidFill>
                <a:latin typeface="Comic Sans MS" pitchFamily="66" charset="0"/>
              </a:rPr>
              <a:t>C</a:t>
            </a:r>
            <a:r>
              <a:rPr lang="en-GB" sz="4000" b="1" dirty="0" smtClean="0">
                <a:solidFill>
                  <a:srgbClr val="FF0000"/>
                </a:solidFill>
                <a:latin typeface="Comic Sans MS" pitchFamily="66" charset="0"/>
              </a:rPr>
              <a:t>o</a:t>
            </a:r>
            <a:r>
              <a:rPr lang="en-GB" sz="4000" b="1" dirty="0" smtClean="0">
                <a:solidFill>
                  <a:srgbClr val="FF0066"/>
                </a:solidFill>
                <a:latin typeface="Comic Sans MS" pitchFamily="66" charset="0"/>
              </a:rPr>
              <a:t>l</a:t>
            </a:r>
            <a:r>
              <a:rPr lang="en-GB" sz="4000" b="1" dirty="0" smtClean="0">
                <a:solidFill>
                  <a:srgbClr val="FF0000"/>
                </a:solidFill>
                <a:latin typeface="Comic Sans MS" pitchFamily="66" charset="0"/>
              </a:rPr>
              <a:t>o</a:t>
            </a:r>
            <a:r>
              <a:rPr lang="en-GB" sz="4000" b="1" dirty="0" smtClean="0">
                <a:solidFill>
                  <a:srgbClr val="9900FF"/>
                </a:solidFill>
                <a:latin typeface="Comic Sans MS" pitchFamily="66" charset="0"/>
              </a:rPr>
              <a:t>u</a:t>
            </a:r>
            <a:r>
              <a:rPr lang="en-GB" sz="4000" b="1" dirty="0" smtClean="0">
                <a:solidFill>
                  <a:srgbClr val="00B050"/>
                </a:solidFill>
                <a:latin typeface="Comic Sans MS" pitchFamily="66" charset="0"/>
              </a:rPr>
              <a:t>r</a:t>
            </a:r>
            <a:r>
              <a:rPr lang="en-GB" sz="4000" b="1" dirty="0" smtClean="0">
                <a:solidFill>
                  <a:srgbClr val="FF0000"/>
                </a:solidFill>
                <a:latin typeface="Comic Sans MS" pitchFamily="66" charset="0"/>
              </a:rPr>
              <a:t> </a:t>
            </a:r>
            <a:endParaRPr lang="en-GB" sz="4000" b="1" dirty="0">
              <a:solidFill>
                <a:srgbClr val="FF0000"/>
              </a:solidFill>
              <a:latin typeface="Comic Sans MS" pitchFamily="66" charset="0"/>
            </a:endParaRPr>
          </a:p>
        </p:txBody>
      </p:sp>
      <p:sp>
        <p:nvSpPr>
          <p:cNvPr id="6" name="TextBox 5"/>
          <p:cNvSpPr txBox="1"/>
          <p:nvPr/>
        </p:nvSpPr>
        <p:spPr>
          <a:xfrm>
            <a:off x="0" y="4365104"/>
            <a:ext cx="9252520" cy="2846933"/>
          </a:xfrm>
          <a:prstGeom prst="rect">
            <a:avLst/>
          </a:prstGeom>
          <a:noFill/>
        </p:spPr>
        <p:txBody>
          <a:bodyPr wrap="square" rtlCol="0">
            <a:spAutoFit/>
          </a:bodyPr>
          <a:lstStyle/>
          <a:p>
            <a:r>
              <a:rPr lang="en-GB" sz="2300" dirty="0" smtClean="0"/>
              <a:t>The colours come from a coloured powder that they also use to dye water to pour over people in the celebration. The colourful festival </a:t>
            </a:r>
            <a:r>
              <a:rPr lang="en-GB" sz="2300" dirty="0" err="1" smtClean="0"/>
              <a:t>Holi</a:t>
            </a:r>
            <a:r>
              <a:rPr lang="en-GB" sz="2300" dirty="0" smtClean="0"/>
              <a:t> celebration begins with lighting up of bonfire on the </a:t>
            </a:r>
            <a:r>
              <a:rPr lang="en-GB" sz="2300" dirty="0" err="1" smtClean="0"/>
              <a:t>Holi</a:t>
            </a:r>
            <a:r>
              <a:rPr lang="en-GB" sz="2300" dirty="0" smtClean="0"/>
              <a:t> eve. Many legends and stories linked to </a:t>
            </a:r>
            <a:r>
              <a:rPr lang="en-GB" sz="2300" dirty="0" err="1" smtClean="0"/>
              <a:t>Holi</a:t>
            </a:r>
            <a:r>
              <a:rPr lang="en-GB" sz="2300" dirty="0" smtClean="0"/>
              <a:t> celebration are told. People rub the colourful '</a:t>
            </a:r>
            <a:r>
              <a:rPr lang="en-GB" sz="2300" dirty="0" err="1" smtClean="0"/>
              <a:t>gulal</a:t>
            </a:r>
            <a:r>
              <a:rPr lang="en-GB" sz="2300" dirty="0" smtClean="0"/>
              <a:t>' and '</a:t>
            </a:r>
            <a:r>
              <a:rPr lang="en-GB" sz="2300" dirty="0" err="1" smtClean="0"/>
              <a:t>abeer</a:t>
            </a:r>
            <a:r>
              <a:rPr lang="en-GB" sz="2300" dirty="0" smtClean="0"/>
              <a:t>' on each others' faces and cheer. The bright colours celebrate the bright colour that is to come from the start of Spring. The bright colours represent joy coming back into peoples lives after winter. </a:t>
            </a:r>
          </a:p>
          <a:p>
            <a:endParaRPr lang="en-GB" dirty="0"/>
          </a:p>
        </p:txBody>
      </p:sp>
      <p:pic>
        <p:nvPicPr>
          <p:cNvPr id="1030" name="Picture 6" descr="http://i.telegraph.co.uk/multimedia/archive/01364/Holi-festival-hand_1364284i.jpg"/>
          <p:cNvPicPr>
            <a:picLocks noChangeAspect="1" noChangeArrowheads="1"/>
          </p:cNvPicPr>
          <p:nvPr/>
        </p:nvPicPr>
        <p:blipFill>
          <a:blip r:embed="rId2" cstate="print"/>
          <a:srcRect t="4167"/>
          <a:stretch>
            <a:fillRect/>
          </a:stretch>
        </p:blipFill>
        <p:spPr bwMode="auto">
          <a:xfrm>
            <a:off x="3786604" y="980728"/>
            <a:ext cx="5357396" cy="3312368"/>
          </a:xfrm>
          <a:prstGeom prst="rect">
            <a:avLst/>
          </a:prstGeom>
          <a:noFill/>
        </p:spPr>
      </p:pic>
      <p:sp>
        <p:nvSpPr>
          <p:cNvPr id="8" name="TextBox 7"/>
          <p:cNvSpPr txBox="1"/>
          <p:nvPr/>
        </p:nvSpPr>
        <p:spPr>
          <a:xfrm>
            <a:off x="0" y="0"/>
            <a:ext cx="3923928" cy="5170646"/>
          </a:xfrm>
          <a:prstGeom prst="rect">
            <a:avLst/>
          </a:prstGeom>
          <a:noFill/>
        </p:spPr>
        <p:txBody>
          <a:bodyPr wrap="square" rtlCol="0">
            <a:spAutoFit/>
          </a:bodyPr>
          <a:lstStyle/>
          <a:p>
            <a:r>
              <a:rPr lang="en-GB" sz="2400" dirty="0" smtClean="0"/>
              <a:t>The colourful festival of </a:t>
            </a:r>
            <a:r>
              <a:rPr lang="en-GB" sz="2400" dirty="0" err="1" smtClean="0"/>
              <a:t>Holi</a:t>
            </a:r>
            <a:r>
              <a:rPr lang="en-GB" sz="2400" dirty="0" smtClean="0"/>
              <a:t> is celebrated on </a:t>
            </a:r>
            <a:r>
              <a:rPr lang="en-GB" sz="2400" dirty="0" err="1" smtClean="0"/>
              <a:t>Phalgun</a:t>
            </a:r>
            <a:r>
              <a:rPr lang="en-GB" sz="2400" dirty="0" smtClean="0"/>
              <a:t> </a:t>
            </a:r>
            <a:r>
              <a:rPr lang="en-GB" sz="2400" dirty="0" err="1" smtClean="0"/>
              <a:t>Purnima</a:t>
            </a:r>
            <a:r>
              <a:rPr lang="en-GB" sz="2400" dirty="0" smtClean="0"/>
              <a:t> which comes on the last day of winter. </a:t>
            </a:r>
            <a:r>
              <a:rPr lang="en-GB" sz="2400" dirty="0" err="1" smtClean="0"/>
              <a:t>Holi</a:t>
            </a:r>
            <a:r>
              <a:rPr lang="en-GB" sz="2400" dirty="0" smtClean="0"/>
              <a:t> festival has an ancient origin and celebrates the triumph of 'good' over 'bad'. The colourful festival bridges social gaps and gets people to renew friendships. On this day, people hug and wish each other 'Happy </a:t>
            </a:r>
            <a:r>
              <a:rPr lang="en-GB" sz="2400" dirty="0" err="1" smtClean="0"/>
              <a:t>Holi</a:t>
            </a:r>
            <a:r>
              <a:rPr lang="en-GB" sz="2400" dirty="0" smtClean="0"/>
              <a:t>'.</a:t>
            </a:r>
            <a:br>
              <a:rPr lang="en-GB" sz="2400" dirty="0" smtClean="0"/>
            </a:br>
            <a:endParaRPr lang="en-GB" sz="2400" dirty="0" smtClean="0"/>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7"/>
          <p:cNvSpPr txBox="1">
            <a:spLocks noChangeArrowheads="1"/>
          </p:cNvSpPr>
          <p:nvPr/>
        </p:nvSpPr>
        <p:spPr bwMode="auto">
          <a:xfrm>
            <a:off x="6372225" y="1484313"/>
            <a:ext cx="2087563" cy="584200"/>
          </a:xfrm>
          <a:prstGeom prst="rect">
            <a:avLst/>
          </a:prstGeom>
          <a:noFill/>
          <a:ln w="9525">
            <a:noFill/>
            <a:miter lim="800000"/>
            <a:headEnd/>
            <a:tailEnd/>
          </a:ln>
        </p:spPr>
        <p:txBody>
          <a:bodyPr>
            <a:spAutoFit/>
          </a:bodyPr>
          <a:lstStyle/>
          <a:p>
            <a:pPr>
              <a:spcBef>
                <a:spcPct val="50000"/>
              </a:spcBef>
            </a:pPr>
            <a:r>
              <a:rPr lang="en-GB" sz="3200">
                <a:solidFill>
                  <a:srgbClr val="FF0000"/>
                </a:solidFill>
                <a:latin typeface="Calibri" pitchFamily="34" charset="0"/>
              </a:rPr>
              <a:t>Content</a:t>
            </a:r>
          </a:p>
        </p:txBody>
      </p:sp>
      <p:sp>
        <p:nvSpPr>
          <p:cNvPr id="20482" name="Text Box 8"/>
          <p:cNvSpPr txBox="1">
            <a:spLocks noChangeArrowheads="1"/>
          </p:cNvSpPr>
          <p:nvPr/>
        </p:nvSpPr>
        <p:spPr bwMode="auto">
          <a:xfrm>
            <a:off x="6084888" y="4437063"/>
            <a:ext cx="2159000" cy="584200"/>
          </a:xfrm>
          <a:prstGeom prst="rect">
            <a:avLst/>
          </a:prstGeom>
          <a:noFill/>
          <a:ln w="9525">
            <a:noFill/>
            <a:miter lim="800000"/>
            <a:headEnd/>
            <a:tailEnd/>
          </a:ln>
        </p:spPr>
        <p:txBody>
          <a:bodyPr>
            <a:spAutoFit/>
          </a:bodyPr>
          <a:lstStyle/>
          <a:p>
            <a:pPr>
              <a:spcBef>
                <a:spcPct val="50000"/>
              </a:spcBef>
            </a:pPr>
            <a:r>
              <a:rPr lang="en-GB" sz="3200">
                <a:solidFill>
                  <a:srgbClr val="FF0000"/>
                </a:solidFill>
                <a:latin typeface="Calibri" pitchFamily="34" charset="0"/>
              </a:rPr>
              <a:t>Form</a:t>
            </a:r>
          </a:p>
        </p:txBody>
      </p:sp>
      <p:sp>
        <p:nvSpPr>
          <p:cNvPr id="20483" name="Text Box 9"/>
          <p:cNvSpPr txBox="1">
            <a:spLocks noChangeArrowheads="1"/>
          </p:cNvSpPr>
          <p:nvPr/>
        </p:nvSpPr>
        <p:spPr bwMode="auto">
          <a:xfrm>
            <a:off x="755650" y="1412875"/>
            <a:ext cx="1439863" cy="646113"/>
          </a:xfrm>
          <a:prstGeom prst="rect">
            <a:avLst/>
          </a:prstGeom>
          <a:noFill/>
          <a:ln w="9525">
            <a:noFill/>
            <a:miter lim="800000"/>
            <a:headEnd/>
            <a:tailEnd/>
          </a:ln>
        </p:spPr>
        <p:txBody>
          <a:bodyPr>
            <a:spAutoFit/>
          </a:bodyPr>
          <a:lstStyle/>
          <a:p>
            <a:pPr>
              <a:spcBef>
                <a:spcPct val="50000"/>
              </a:spcBef>
            </a:pPr>
            <a:r>
              <a:rPr lang="en-GB" sz="3600">
                <a:solidFill>
                  <a:srgbClr val="FF0000"/>
                </a:solidFill>
                <a:latin typeface="Calibri" pitchFamily="34" charset="0"/>
              </a:rPr>
              <a:t>Mood</a:t>
            </a:r>
          </a:p>
        </p:txBody>
      </p:sp>
      <p:sp>
        <p:nvSpPr>
          <p:cNvPr id="20484" name="Text Box 10"/>
          <p:cNvSpPr txBox="1">
            <a:spLocks noChangeArrowheads="1"/>
          </p:cNvSpPr>
          <p:nvPr/>
        </p:nvSpPr>
        <p:spPr bwMode="auto">
          <a:xfrm>
            <a:off x="1116013" y="4365625"/>
            <a:ext cx="1727200" cy="584200"/>
          </a:xfrm>
          <a:prstGeom prst="rect">
            <a:avLst/>
          </a:prstGeom>
          <a:noFill/>
          <a:ln w="9525">
            <a:noFill/>
            <a:miter lim="800000"/>
            <a:headEnd/>
            <a:tailEnd/>
          </a:ln>
        </p:spPr>
        <p:txBody>
          <a:bodyPr>
            <a:spAutoFit/>
          </a:bodyPr>
          <a:lstStyle/>
          <a:p>
            <a:pPr>
              <a:spcBef>
                <a:spcPct val="50000"/>
              </a:spcBef>
            </a:pPr>
            <a:r>
              <a:rPr lang="en-GB" sz="3200">
                <a:solidFill>
                  <a:srgbClr val="FF0000"/>
                </a:solidFill>
                <a:latin typeface="Calibri" pitchFamily="34" charset="0"/>
              </a:rPr>
              <a:t>Process</a:t>
            </a:r>
          </a:p>
        </p:txBody>
      </p:sp>
      <p:sp>
        <p:nvSpPr>
          <p:cNvPr id="20485" name="Text Box 11"/>
          <p:cNvSpPr txBox="1">
            <a:spLocks noChangeArrowheads="1"/>
          </p:cNvSpPr>
          <p:nvPr/>
        </p:nvSpPr>
        <p:spPr bwMode="auto">
          <a:xfrm>
            <a:off x="6227763" y="2349500"/>
            <a:ext cx="2520950" cy="366713"/>
          </a:xfrm>
          <a:prstGeom prst="rect">
            <a:avLst/>
          </a:prstGeom>
          <a:noFill/>
          <a:ln w="9525">
            <a:noFill/>
            <a:miter lim="800000"/>
            <a:headEnd/>
            <a:tailEnd/>
          </a:ln>
        </p:spPr>
        <p:txBody>
          <a:bodyPr>
            <a:spAutoFit/>
          </a:bodyPr>
          <a:lstStyle/>
          <a:p>
            <a:pPr>
              <a:spcBef>
                <a:spcPct val="50000"/>
              </a:spcBef>
            </a:pPr>
            <a:endParaRPr lang="en-US">
              <a:latin typeface="Calibri" pitchFamily="34" charset="0"/>
            </a:endParaRPr>
          </a:p>
        </p:txBody>
      </p:sp>
      <p:sp>
        <p:nvSpPr>
          <p:cNvPr id="12300" name="Text Box 12"/>
          <p:cNvSpPr txBox="1">
            <a:spLocks noChangeArrowheads="1"/>
          </p:cNvSpPr>
          <p:nvPr/>
        </p:nvSpPr>
        <p:spPr bwMode="auto">
          <a:xfrm>
            <a:off x="6443663" y="2276475"/>
            <a:ext cx="2700337" cy="1569660"/>
          </a:xfrm>
          <a:prstGeom prst="rect">
            <a:avLst/>
          </a:prstGeom>
          <a:noFill/>
          <a:ln w="9525">
            <a:noFill/>
            <a:miter lim="800000"/>
            <a:headEnd/>
            <a:tailEnd/>
          </a:ln>
        </p:spPr>
        <p:txBody>
          <a:bodyPr>
            <a:spAutoFit/>
          </a:bodyPr>
          <a:lstStyle/>
          <a:p>
            <a:pPr>
              <a:spcBef>
                <a:spcPct val="50000"/>
              </a:spcBef>
            </a:pPr>
            <a:r>
              <a:rPr lang="en-GB" sz="3200" dirty="0">
                <a:latin typeface="Calibri" pitchFamily="34" charset="0"/>
              </a:rPr>
              <a:t>Introduction to </a:t>
            </a:r>
            <a:r>
              <a:rPr lang="en-GB" sz="3200" dirty="0" smtClean="0">
                <a:latin typeface="Calibri" pitchFamily="34" charset="0"/>
              </a:rPr>
              <a:t>the item/ artefact</a:t>
            </a:r>
            <a:endParaRPr lang="en-GB" sz="3200" dirty="0">
              <a:latin typeface="Calibri" pitchFamily="34" charset="0"/>
            </a:endParaRPr>
          </a:p>
        </p:txBody>
      </p:sp>
      <p:sp>
        <p:nvSpPr>
          <p:cNvPr id="12301" name="Text Box 13"/>
          <p:cNvSpPr txBox="1">
            <a:spLocks noChangeArrowheads="1"/>
          </p:cNvSpPr>
          <p:nvPr/>
        </p:nvSpPr>
        <p:spPr bwMode="auto">
          <a:xfrm>
            <a:off x="6227763" y="5157788"/>
            <a:ext cx="2305050" cy="1569660"/>
          </a:xfrm>
          <a:prstGeom prst="rect">
            <a:avLst/>
          </a:prstGeom>
          <a:noFill/>
          <a:ln w="9525">
            <a:noFill/>
            <a:miter lim="800000"/>
            <a:headEnd/>
            <a:tailEnd/>
          </a:ln>
        </p:spPr>
        <p:txBody>
          <a:bodyPr>
            <a:spAutoFit/>
          </a:bodyPr>
          <a:lstStyle/>
          <a:p>
            <a:pPr>
              <a:spcBef>
                <a:spcPct val="50000"/>
              </a:spcBef>
            </a:pPr>
            <a:r>
              <a:rPr lang="en-GB" sz="3200" dirty="0">
                <a:latin typeface="Calibri" pitchFamily="34" charset="0"/>
              </a:rPr>
              <a:t>Description of </a:t>
            </a:r>
            <a:r>
              <a:rPr lang="en-GB" sz="3200" dirty="0" smtClean="0">
                <a:latin typeface="Calibri" pitchFamily="34" charset="0"/>
              </a:rPr>
              <a:t>item/ artefact</a:t>
            </a:r>
            <a:endParaRPr lang="en-GB" sz="3200" dirty="0">
              <a:latin typeface="Calibri" pitchFamily="34" charset="0"/>
            </a:endParaRPr>
          </a:p>
        </p:txBody>
      </p:sp>
      <p:sp>
        <p:nvSpPr>
          <p:cNvPr id="20488" name="Text Box 14"/>
          <p:cNvSpPr txBox="1">
            <a:spLocks noChangeArrowheads="1"/>
          </p:cNvSpPr>
          <p:nvPr/>
        </p:nvSpPr>
        <p:spPr bwMode="auto">
          <a:xfrm>
            <a:off x="827088" y="5229225"/>
            <a:ext cx="3240087" cy="366713"/>
          </a:xfrm>
          <a:prstGeom prst="rect">
            <a:avLst/>
          </a:prstGeom>
          <a:noFill/>
          <a:ln w="9525">
            <a:noFill/>
            <a:miter lim="800000"/>
            <a:headEnd/>
            <a:tailEnd/>
          </a:ln>
        </p:spPr>
        <p:txBody>
          <a:bodyPr>
            <a:spAutoFit/>
          </a:bodyPr>
          <a:lstStyle/>
          <a:p>
            <a:pPr>
              <a:spcBef>
                <a:spcPct val="50000"/>
              </a:spcBef>
            </a:pPr>
            <a:endParaRPr lang="en-US">
              <a:latin typeface="Calibri" pitchFamily="34" charset="0"/>
            </a:endParaRPr>
          </a:p>
        </p:txBody>
      </p:sp>
      <p:sp>
        <p:nvSpPr>
          <p:cNvPr id="12303" name="Text Box 15"/>
          <p:cNvSpPr txBox="1">
            <a:spLocks noChangeArrowheads="1"/>
          </p:cNvSpPr>
          <p:nvPr/>
        </p:nvSpPr>
        <p:spPr bwMode="auto">
          <a:xfrm>
            <a:off x="900113" y="5157788"/>
            <a:ext cx="3167062" cy="1570037"/>
          </a:xfrm>
          <a:prstGeom prst="rect">
            <a:avLst/>
          </a:prstGeom>
          <a:noFill/>
          <a:ln w="9525">
            <a:noFill/>
            <a:miter lim="800000"/>
            <a:headEnd/>
            <a:tailEnd/>
          </a:ln>
        </p:spPr>
        <p:txBody>
          <a:bodyPr>
            <a:spAutoFit/>
          </a:bodyPr>
          <a:lstStyle/>
          <a:p>
            <a:pPr>
              <a:spcBef>
                <a:spcPct val="50000"/>
              </a:spcBef>
            </a:pPr>
            <a:r>
              <a:rPr lang="en-GB" sz="3200" dirty="0">
                <a:latin typeface="Calibri" pitchFamily="34" charset="0"/>
              </a:rPr>
              <a:t>The Medium and techniques used by the </a:t>
            </a:r>
            <a:r>
              <a:rPr lang="en-GB" sz="3200" dirty="0" smtClean="0">
                <a:latin typeface="Calibri" pitchFamily="34" charset="0"/>
              </a:rPr>
              <a:t>culture</a:t>
            </a:r>
            <a:endParaRPr lang="en-GB" sz="3200" dirty="0">
              <a:latin typeface="Calibri" pitchFamily="34" charset="0"/>
            </a:endParaRPr>
          </a:p>
        </p:txBody>
      </p:sp>
      <p:sp>
        <p:nvSpPr>
          <p:cNvPr id="12304" name="Text Box 16"/>
          <p:cNvSpPr txBox="1">
            <a:spLocks noChangeArrowheads="1"/>
          </p:cNvSpPr>
          <p:nvPr/>
        </p:nvSpPr>
        <p:spPr bwMode="auto">
          <a:xfrm>
            <a:off x="0" y="2060575"/>
            <a:ext cx="2843213" cy="1569660"/>
          </a:xfrm>
          <a:prstGeom prst="rect">
            <a:avLst/>
          </a:prstGeom>
          <a:noFill/>
          <a:ln w="9525">
            <a:noFill/>
            <a:miter lim="800000"/>
            <a:headEnd/>
            <a:tailEnd/>
          </a:ln>
        </p:spPr>
        <p:txBody>
          <a:bodyPr>
            <a:spAutoFit/>
          </a:bodyPr>
          <a:lstStyle/>
          <a:p>
            <a:pPr>
              <a:spcBef>
                <a:spcPct val="50000"/>
              </a:spcBef>
            </a:pPr>
            <a:r>
              <a:rPr lang="en-GB" sz="3200" dirty="0">
                <a:latin typeface="Calibri" pitchFamily="34" charset="0"/>
              </a:rPr>
              <a:t>How the </a:t>
            </a:r>
            <a:r>
              <a:rPr lang="en-GB" sz="3200" dirty="0" smtClean="0">
                <a:latin typeface="Calibri" pitchFamily="34" charset="0"/>
              </a:rPr>
              <a:t>item/ artefact makes you feel </a:t>
            </a:r>
            <a:endParaRPr lang="en-GB" sz="3200" dirty="0">
              <a:latin typeface="Calibri" pitchFamily="34" charset="0"/>
            </a:endParaRPr>
          </a:p>
        </p:txBody>
      </p:sp>
      <p:sp>
        <p:nvSpPr>
          <p:cNvPr id="20491" name="Line 17"/>
          <p:cNvSpPr>
            <a:spLocks noChangeShapeType="1"/>
          </p:cNvSpPr>
          <p:nvPr/>
        </p:nvSpPr>
        <p:spPr bwMode="auto">
          <a:xfrm flipV="1">
            <a:off x="4716463" y="1844675"/>
            <a:ext cx="1511300" cy="649288"/>
          </a:xfrm>
          <a:prstGeom prst="line">
            <a:avLst/>
          </a:prstGeom>
          <a:noFill/>
          <a:ln w="9525">
            <a:solidFill>
              <a:schemeClr val="tx1"/>
            </a:solidFill>
            <a:round/>
            <a:headEnd/>
            <a:tailEnd type="triangle" w="med" len="med"/>
          </a:ln>
        </p:spPr>
        <p:txBody>
          <a:bodyPr/>
          <a:lstStyle/>
          <a:p>
            <a:endParaRPr lang="en-US"/>
          </a:p>
        </p:txBody>
      </p:sp>
      <p:sp>
        <p:nvSpPr>
          <p:cNvPr id="20492" name="Line 18"/>
          <p:cNvSpPr>
            <a:spLocks noChangeShapeType="1"/>
          </p:cNvSpPr>
          <p:nvPr/>
        </p:nvSpPr>
        <p:spPr bwMode="auto">
          <a:xfrm>
            <a:off x="4932363" y="3429000"/>
            <a:ext cx="1152525" cy="1223963"/>
          </a:xfrm>
          <a:prstGeom prst="line">
            <a:avLst/>
          </a:prstGeom>
          <a:noFill/>
          <a:ln w="9525">
            <a:solidFill>
              <a:schemeClr val="tx1"/>
            </a:solidFill>
            <a:round/>
            <a:headEnd/>
            <a:tailEnd type="triangle" w="med" len="med"/>
          </a:ln>
        </p:spPr>
        <p:txBody>
          <a:bodyPr/>
          <a:lstStyle/>
          <a:p>
            <a:endParaRPr lang="en-US"/>
          </a:p>
        </p:txBody>
      </p:sp>
      <p:sp>
        <p:nvSpPr>
          <p:cNvPr id="20493" name="Line 19"/>
          <p:cNvSpPr>
            <a:spLocks noChangeShapeType="1"/>
          </p:cNvSpPr>
          <p:nvPr/>
        </p:nvSpPr>
        <p:spPr bwMode="auto">
          <a:xfrm flipH="1">
            <a:off x="2124075" y="3429000"/>
            <a:ext cx="1079500" cy="863600"/>
          </a:xfrm>
          <a:prstGeom prst="line">
            <a:avLst/>
          </a:prstGeom>
          <a:noFill/>
          <a:ln w="9525">
            <a:solidFill>
              <a:schemeClr val="tx1"/>
            </a:solidFill>
            <a:round/>
            <a:headEnd/>
            <a:tailEnd type="triangle" w="med" len="med"/>
          </a:ln>
        </p:spPr>
        <p:txBody>
          <a:bodyPr/>
          <a:lstStyle/>
          <a:p>
            <a:endParaRPr lang="en-US"/>
          </a:p>
        </p:txBody>
      </p:sp>
      <p:sp>
        <p:nvSpPr>
          <p:cNvPr id="20494" name="Line 20"/>
          <p:cNvSpPr>
            <a:spLocks noChangeShapeType="1"/>
          </p:cNvSpPr>
          <p:nvPr/>
        </p:nvSpPr>
        <p:spPr bwMode="auto">
          <a:xfrm flipH="1" flipV="1">
            <a:off x="2268538" y="1844675"/>
            <a:ext cx="1008062" cy="719138"/>
          </a:xfrm>
          <a:prstGeom prst="line">
            <a:avLst/>
          </a:prstGeom>
          <a:noFill/>
          <a:ln w="9525">
            <a:solidFill>
              <a:schemeClr val="tx1"/>
            </a:solidFill>
            <a:round/>
            <a:headEnd/>
            <a:tailEnd type="triangle" w="med" len="med"/>
          </a:ln>
        </p:spPr>
        <p:txBody>
          <a:bodyPr/>
          <a:lstStyle/>
          <a:p>
            <a:endParaRPr lang="en-US"/>
          </a:p>
        </p:txBody>
      </p:sp>
      <p:sp>
        <p:nvSpPr>
          <p:cNvPr id="15376" name="Oval 21"/>
          <p:cNvSpPr>
            <a:spLocks noChangeArrowheads="1"/>
          </p:cNvSpPr>
          <p:nvPr/>
        </p:nvSpPr>
        <p:spPr bwMode="auto">
          <a:xfrm>
            <a:off x="2555875" y="2492375"/>
            <a:ext cx="3240088" cy="1368425"/>
          </a:xfrm>
          <a:prstGeom prst="ellipse">
            <a:avLst/>
          </a:prstGeom>
          <a:solidFill>
            <a:schemeClr val="tx2">
              <a:lumMod val="40000"/>
              <a:lumOff val="60000"/>
            </a:schemeClr>
          </a:solidFill>
          <a:ln w="9525">
            <a:solidFill>
              <a:schemeClr val="tx1"/>
            </a:solidFill>
            <a:round/>
            <a:headEnd/>
            <a:tailEnd/>
          </a:ln>
        </p:spPr>
        <p:txBody>
          <a:bodyPr wrap="none" anchor="ctr"/>
          <a:lstStyle/>
          <a:p>
            <a:pPr algn="ctr" fontAlgn="auto">
              <a:spcBef>
                <a:spcPts val="0"/>
              </a:spcBef>
              <a:spcAft>
                <a:spcPts val="0"/>
              </a:spcAft>
              <a:defRPr/>
            </a:pPr>
            <a:r>
              <a:rPr lang="en-GB" sz="2800">
                <a:solidFill>
                  <a:srgbClr val="FF0000"/>
                </a:solidFill>
                <a:latin typeface="+mn-lt"/>
              </a:rPr>
              <a:t>Critical Studies</a:t>
            </a:r>
          </a:p>
        </p:txBody>
      </p:sp>
      <p:sp>
        <p:nvSpPr>
          <p:cNvPr id="20496" name="Text Box 22"/>
          <p:cNvSpPr txBox="1">
            <a:spLocks noChangeArrowheads="1"/>
          </p:cNvSpPr>
          <p:nvPr/>
        </p:nvSpPr>
        <p:spPr bwMode="auto">
          <a:xfrm>
            <a:off x="0" y="1"/>
            <a:ext cx="9144000" cy="1323439"/>
          </a:xfrm>
          <a:prstGeom prst="rect">
            <a:avLst/>
          </a:prstGeom>
          <a:noFill/>
          <a:ln w="9525">
            <a:noFill/>
            <a:miter lim="800000"/>
            <a:headEnd/>
            <a:tailEnd/>
          </a:ln>
        </p:spPr>
        <p:txBody>
          <a:bodyPr wrap="square">
            <a:spAutoFit/>
          </a:bodyPr>
          <a:lstStyle/>
          <a:p>
            <a:pPr algn="ctr">
              <a:spcBef>
                <a:spcPct val="50000"/>
              </a:spcBef>
            </a:pPr>
            <a:r>
              <a:rPr lang="en-GB" sz="4000" dirty="0" smtClean="0">
                <a:solidFill>
                  <a:srgbClr val="FF0000"/>
                </a:solidFill>
                <a:latin typeface="Calibri" pitchFamily="34" charset="0"/>
              </a:rPr>
              <a:t>Table groups create </a:t>
            </a:r>
            <a:r>
              <a:rPr lang="en-GB" sz="4000" dirty="0" smtClean="0">
                <a:solidFill>
                  <a:srgbClr val="FF0000"/>
                </a:solidFill>
                <a:latin typeface="Calibri" pitchFamily="34" charset="0"/>
              </a:rPr>
              <a:t>a Mind map </a:t>
            </a:r>
            <a:r>
              <a:rPr lang="en-GB" sz="4000" dirty="0" smtClean="0">
                <a:solidFill>
                  <a:srgbClr val="FF0000"/>
                </a:solidFill>
                <a:latin typeface="Calibri" pitchFamily="34" charset="0"/>
              </a:rPr>
              <a:t>on their culture:</a:t>
            </a:r>
            <a:endParaRPr lang="en-GB" sz="4000" dirty="0">
              <a:solidFill>
                <a:srgbClr val="FF0000"/>
              </a:solidFill>
              <a:latin typeface="Calibri" pitchFamily="34" charset="0"/>
            </a:endParaRP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2300"/>
                                        </p:tgtEl>
                                        <p:attrNameLst>
                                          <p:attrName>style.visibility</p:attrName>
                                        </p:attrNameLst>
                                      </p:cBhvr>
                                      <p:to>
                                        <p:strVal val="visible"/>
                                      </p:to>
                                    </p:set>
                                    <p:anim calcmode="lin" valueType="num">
                                      <p:cBhvr>
                                        <p:cTn id="7" dur="500" fill="hold"/>
                                        <p:tgtEl>
                                          <p:spTgt spid="12300"/>
                                        </p:tgtEl>
                                        <p:attrNameLst>
                                          <p:attrName>ppt_w</p:attrName>
                                        </p:attrNameLst>
                                      </p:cBhvr>
                                      <p:tavLst>
                                        <p:tav tm="0">
                                          <p:val>
                                            <p:fltVal val="0"/>
                                          </p:val>
                                        </p:tav>
                                        <p:tav tm="100000">
                                          <p:val>
                                            <p:strVal val="#ppt_w"/>
                                          </p:val>
                                        </p:tav>
                                      </p:tavLst>
                                    </p:anim>
                                    <p:anim calcmode="lin" valueType="num">
                                      <p:cBhvr>
                                        <p:cTn id="8" dur="500" fill="hold"/>
                                        <p:tgtEl>
                                          <p:spTgt spid="12300"/>
                                        </p:tgtEl>
                                        <p:attrNameLst>
                                          <p:attrName>ppt_h</p:attrName>
                                        </p:attrNameLst>
                                      </p:cBhvr>
                                      <p:tavLst>
                                        <p:tav tm="0">
                                          <p:val>
                                            <p:fltVal val="0"/>
                                          </p:val>
                                        </p:tav>
                                        <p:tav tm="100000">
                                          <p:val>
                                            <p:strVal val="#ppt_h"/>
                                          </p:val>
                                        </p:tav>
                                      </p:tavLst>
                                    </p:anim>
                                    <p:anim calcmode="lin" valueType="num">
                                      <p:cBhvr>
                                        <p:cTn id="9" dur="500" fill="hold"/>
                                        <p:tgtEl>
                                          <p:spTgt spid="12300"/>
                                        </p:tgtEl>
                                        <p:attrNameLst>
                                          <p:attrName>style.rotation</p:attrName>
                                        </p:attrNameLst>
                                      </p:cBhvr>
                                      <p:tavLst>
                                        <p:tav tm="0">
                                          <p:val>
                                            <p:fltVal val="360"/>
                                          </p:val>
                                        </p:tav>
                                        <p:tav tm="100000">
                                          <p:val>
                                            <p:fltVal val="0"/>
                                          </p:val>
                                        </p:tav>
                                      </p:tavLst>
                                    </p:anim>
                                    <p:animEffect transition="in" filter="fade">
                                      <p:cBhvr>
                                        <p:cTn id="10" dur="500"/>
                                        <p:tgtEl>
                                          <p:spTgt spid="12300"/>
                                        </p:tgtEl>
                                      </p:cBhvr>
                                    </p:animEffect>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12301"/>
                                        </p:tgtEl>
                                        <p:attrNameLst>
                                          <p:attrName>style.visibility</p:attrName>
                                        </p:attrNameLst>
                                      </p:cBhvr>
                                      <p:to>
                                        <p:strVal val="visible"/>
                                      </p:to>
                                    </p:set>
                                    <p:anim calcmode="lin" valueType="num">
                                      <p:cBhvr>
                                        <p:cTn id="15" dur="500" fill="hold"/>
                                        <p:tgtEl>
                                          <p:spTgt spid="12301"/>
                                        </p:tgtEl>
                                        <p:attrNameLst>
                                          <p:attrName>ppt_w</p:attrName>
                                        </p:attrNameLst>
                                      </p:cBhvr>
                                      <p:tavLst>
                                        <p:tav tm="0">
                                          <p:val>
                                            <p:fltVal val="0"/>
                                          </p:val>
                                        </p:tav>
                                        <p:tav tm="100000">
                                          <p:val>
                                            <p:strVal val="#ppt_w"/>
                                          </p:val>
                                        </p:tav>
                                      </p:tavLst>
                                    </p:anim>
                                    <p:anim calcmode="lin" valueType="num">
                                      <p:cBhvr>
                                        <p:cTn id="16" dur="500" fill="hold"/>
                                        <p:tgtEl>
                                          <p:spTgt spid="12301"/>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12303"/>
                                        </p:tgtEl>
                                        <p:attrNameLst>
                                          <p:attrName>style.visibility</p:attrName>
                                        </p:attrNameLst>
                                      </p:cBhvr>
                                      <p:to>
                                        <p:strVal val="visible"/>
                                      </p:to>
                                    </p:set>
                                    <p:anim calcmode="lin" valueType="num">
                                      <p:cBhvr>
                                        <p:cTn id="21" dur="500" fill="hold"/>
                                        <p:tgtEl>
                                          <p:spTgt spid="12303"/>
                                        </p:tgtEl>
                                        <p:attrNameLst>
                                          <p:attrName>ppt_w</p:attrName>
                                        </p:attrNameLst>
                                      </p:cBhvr>
                                      <p:tavLst>
                                        <p:tav tm="0">
                                          <p:val>
                                            <p:fltVal val="0"/>
                                          </p:val>
                                        </p:tav>
                                        <p:tav tm="100000">
                                          <p:val>
                                            <p:strVal val="#ppt_w"/>
                                          </p:val>
                                        </p:tav>
                                      </p:tavLst>
                                    </p:anim>
                                    <p:anim calcmode="lin" valueType="num">
                                      <p:cBhvr>
                                        <p:cTn id="22" dur="500" fill="hold"/>
                                        <p:tgtEl>
                                          <p:spTgt spid="12303"/>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2304"/>
                                        </p:tgtEl>
                                        <p:attrNameLst>
                                          <p:attrName>style.visibility</p:attrName>
                                        </p:attrNameLst>
                                      </p:cBhvr>
                                      <p:to>
                                        <p:strVal val="visible"/>
                                      </p:to>
                                    </p:set>
                                    <p:animEffect transition="in" filter="diamond(in)">
                                      <p:cBhvr>
                                        <p:cTn id="27" dur="2000"/>
                                        <p:tgtEl>
                                          <p:spTgt spid="12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0" grpId="0"/>
      <p:bldP spid="12301" grpId="0"/>
      <p:bldP spid="12303" grpId="0"/>
      <p:bldP spid="1230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14375" y="142875"/>
            <a:ext cx="7772400" cy="792163"/>
          </a:xfrm>
        </p:spPr>
        <p:txBody>
          <a:bodyPr rtlCol="0">
            <a:normAutofit fontScale="90000"/>
          </a:bodyPr>
          <a:lstStyle/>
          <a:p>
            <a:pPr eaLnBrk="1" fontAlgn="auto" hangingPunct="1">
              <a:spcAft>
                <a:spcPts val="0"/>
              </a:spcAft>
              <a:defRPr/>
            </a:pPr>
            <a:r>
              <a:rPr lang="en-GB" sz="4000" b="1" dirty="0" smtClean="0">
                <a:solidFill>
                  <a:srgbClr val="FF0000"/>
                </a:solidFill>
              </a:rPr>
              <a:t>1) Content</a:t>
            </a:r>
            <a:r>
              <a:rPr lang="en-GB" sz="4000" dirty="0" smtClean="0">
                <a:solidFill>
                  <a:srgbClr val="FF0000"/>
                </a:solidFill>
              </a:rPr>
              <a:t/>
            </a:r>
            <a:br>
              <a:rPr lang="en-GB" sz="4000" dirty="0" smtClean="0">
                <a:solidFill>
                  <a:srgbClr val="FF0000"/>
                </a:solidFill>
              </a:rPr>
            </a:br>
            <a:r>
              <a:rPr lang="en-GB" sz="2700" i="1" dirty="0" smtClean="0"/>
              <a:t>Introduction to art work</a:t>
            </a:r>
          </a:p>
        </p:txBody>
      </p:sp>
      <p:sp>
        <p:nvSpPr>
          <p:cNvPr id="5123" name="Rectangle 3"/>
          <p:cNvSpPr>
            <a:spLocks noGrp="1" noChangeArrowheads="1"/>
          </p:cNvSpPr>
          <p:nvPr>
            <p:ph type="subTitle" idx="1"/>
          </p:nvPr>
        </p:nvSpPr>
        <p:spPr>
          <a:xfrm>
            <a:off x="899592" y="1124744"/>
            <a:ext cx="7488832" cy="4968875"/>
          </a:xfrm>
        </p:spPr>
        <p:txBody>
          <a:bodyPr rtlCol="0">
            <a:normAutofit/>
          </a:bodyPr>
          <a:lstStyle/>
          <a:p>
            <a:pPr eaLnBrk="1" fontAlgn="auto" hangingPunct="1">
              <a:lnSpc>
                <a:spcPct val="80000"/>
              </a:lnSpc>
              <a:spcAft>
                <a:spcPts val="0"/>
              </a:spcAft>
              <a:buFont typeface="Arial" pitchFamily="34" charset="0"/>
              <a:buNone/>
              <a:defRPr/>
            </a:pPr>
            <a:endParaRPr lang="en-GB" sz="2800" b="1" dirty="0" smtClean="0">
              <a:latin typeface="+mj-lt"/>
            </a:endParaRPr>
          </a:p>
          <a:p>
            <a:pPr>
              <a:lnSpc>
                <a:spcPct val="80000"/>
              </a:lnSpc>
            </a:pPr>
            <a:r>
              <a:rPr lang="en-GB" b="1" dirty="0" smtClean="0">
                <a:solidFill>
                  <a:srgbClr val="7030A0"/>
                </a:solidFill>
                <a:latin typeface="+mj-lt"/>
              </a:rPr>
              <a:t>1) </a:t>
            </a:r>
            <a:r>
              <a:rPr lang="en-GB" b="1" dirty="0" smtClean="0">
                <a:solidFill>
                  <a:srgbClr val="7030A0"/>
                </a:solidFill>
              </a:rPr>
              <a:t>What is the item?</a:t>
            </a:r>
          </a:p>
          <a:p>
            <a:pPr eaLnBrk="1" hangingPunct="1">
              <a:lnSpc>
                <a:spcPct val="80000"/>
              </a:lnSpc>
            </a:pPr>
            <a:endParaRPr lang="en-GB" b="1" dirty="0" smtClean="0">
              <a:solidFill>
                <a:srgbClr val="FF9900"/>
              </a:solidFill>
              <a:latin typeface="+mj-lt"/>
            </a:endParaRPr>
          </a:p>
          <a:p>
            <a:pPr eaLnBrk="1" hangingPunct="1">
              <a:lnSpc>
                <a:spcPct val="80000"/>
              </a:lnSpc>
            </a:pPr>
            <a:r>
              <a:rPr lang="en-GB" b="1" dirty="0" smtClean="0">
                <a:solidFill>
                  <a:srgbClr val="FF9900"/>
                </a:solidFill>
                <a:latin typeface="+mj-lt"/>
              </a:rPr>
              <a:t>2) What was the item designed for?</a:t>
            </a:r>
          </a:p>
          <a:p>
            <a:pPr eaLnBrk="1" hangingPunct="1">
              <a:lnSpc>
                <a:spcPct val="80000"/>
              </a:lnSpc>
            </a:pPr>
            <a:endParaRPr lang="en-GB" b="1" dirty="0" smtClean="0">
              <a:solidFill>
                <a:srgbClr val="6600FF"/>
              </a:solidFill>
              <a:latin typeface="+mj-lt"/>
            </a:endParaRPr>
          </a:p>
          <a:p>
            <a:pPr eaLnBrk="1" hangingPunct="1">
              <a:lnSpc>
                <a:spcPct val="80000"/>
              </a:lnSpc>
            </a:pPr>
            <a:r>
              <a:rPr lang="en-GB" b="1" dirty="0" smtClean="0">
                <a:solidFill>
                  <a:srgbClr val="00CCFF"/>
                </a:solidFill>
                <a:latin typeface="+mj-lt"/>
              </a:rPr>
              <a:t>3) What is the name of the culture? </a:t>
            </a:r>
            <a:endParaRPr lang="en-GB" b="1" dirty="0" smtClean="0">
              <a:solidFill>
                <a:srgbClr val="6600FF"/>
              </a:solidFill>
              <a:latin typeface="+mj-lt"/>
            </a:endParaRPr>
          </a:p>
          <a:p>
            <a:pPr eaLnBrk="1" hangingPunct="1">
              <a:lnSpc>
                <a:spcPct val="80000"/>
              </a:lnSpc>
            </a:pPr>
            <a:endParaRPr lang="en-GB" b="1" dirty="0" smtClean="0">
              <a:solidFill>
                <a:srgbClr val="6600FF"/>
              </a:solidFill>
              <a:latin typeface="+mj-lt"/>
            </a:endParaRPr>
          </a:p>
          <a:p>
            <a:pPr eaLnBrk="1" hangingPunct="1">
              <a:lnSpc>
                <a:spcPct val="80000"/>
              </a:lnSpc>
            </a:pPr>
            <a:r>
              <a:rPr lang="en-GB" b="1" dirty="0" smtClean="0">
                <a:solidFill>
                  <a:srgbClr val="FF7C80"/>
                </a:solidFill>
                <a:latin typeface="+mj-lt"/>
              </a:rPr>
              <a:t>4) What is the item used for in the culture?</a:t>
            </a:r>
          </a:p>
          <a:p>
            <a:pPr eaLnBrk="1" fontAlgn="auto" hangingPunct="1">
              <a:lnSpc>
                <a:spcPct val="80000"/>
              </a:lnSpc>
              <a:spcAft>
                <a:spcPts val="0"/>
              </a:spcAft>
              <a:buFont typeface="Arial" pitchFamily="34" charset="0"/>
              <a:buNone/>
              <a:defRPr/>
            </a:pPr>
            <a:endParaRPr lang="en-GB" sz="2800" b="1" dirty="0" smtClean="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slide(fromBottom)">
                                      <p:cBhvr>
                                        <p:cTn id="7" dur="500"/>
                                        <p:tgtEl>
                                          <p:spTgt spid="51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5123">
                                            <p:txEl>
                                              <p:pRg st="3" end="3"/>
                                            </p:txEl>
                                          </p:spTgt>
                                        </p:tgtEl>
                                        <p:attrNameLst>
                                          <p:attrName>style.visibility</p:attrName>
                                        </p:attrNameLst>
                                      </p:cBhvr>
                                      <p:to>
                                        <p:strVal val="visible"/>
                                      </p:to>
                                    </p:set>
                                    <p:animEffect transition="in" filter="slide(fromBottom)">
                                      <p:cBhvr>
                                        <p:cTn id="12" dur="500"/>
                                        <p:tgtEl>
                                          <p:spTgt spid="512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5123">
                                            <p:txEl>
                                              <p:pRg st="5" end="5"/>
                                            </p:txEl>
                                          </p:spTgt>
                                        </p:tgtEl>
                                        <p:attrNameLst>
                                          <p:attrName>style.visibility</p:attrName>
                                        </p:attrNameLst>
                                      </p:cBhvr>
                                      <p:to>
                                        <p:strVal val="visible"/>
                                      </p:to>
                                    </p:set>
                                    <p:animEffect transition="in" filter="slide(fromBottom)">
                                      <p:cBhvr>
                                        <p:cTn id="17" dur="500"/>
                                        <p:tgtEl>
                                          <p:spTgt spid="512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5123">
                                            <p:txEl>
                                              <p:pRg st="7" end="7"/>
                                            </p:txEl>
                                          </p:spTgt>
                                        </p:tgtEl>
                                        <p:attrNameLst>
                                          <p:attrName>style.visibility</p:attrName>
                                        </p:attrNameLst>
                                      </p:cBhvr>
                                      <p:to>
                                        <p:strVal val="visible"/>
                                      </p:to>
                                    </p:set>
                                    <p:animEffect transition="in" filter="slide(fromBottom)">
                                      <p:cBhvr>
                                        <p:cTn id="22" dur="500"/>
                                        <p:tgtEl>
                                          <p:spTgt spid="5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28625" y="0"/>
            <a:ext cx="8229600" cy="1143000"/>
          </a:xfrm>
        </p:spPr>
        <p:txBody>
          <a:bodyPr/>
          <a:lstStyle/>
          <a:p>
            <a:pPr eaLnBrk="1" hangingPunct="1"/>
            <a:r>
              <a:rPr lang="en-GB" b="1" smtClean="0">
                <a:solidFill>
                  <a:srgbClr val="FF0000"/>
                </a:solidFill>
              </a:rPr>
              <a:t>2) Form</a:t>
            </a:r>
            <a:r>
              <a:rPr lang="en-GB" smtClean="0">
                <a:solidFill>
                  <a:srgbClr val="FF0000"/>
                </a:solidFill>
              </a:rPr>
              <a:t/>
            </a:r>
            <a:br>
              <a:rPr lang="en-GB" smtClean="0">
                <a:solidFill>
                  <a:srgbClr val="FF0000"/>
                </a:solidFill>
              </a:rPr>
            </a:br>
            <a:r>
              <a:rPr lang="en-GB" sz="2400" i="1" smtClean="0"/>
              <a:t>Description of art work</a:t>
            </a:r>
          </a:p>
        </p:txBody>
      </p:sp>
      <p:sp>
        <p:nvSpPr>
          <p:cNvPr id="6147" name="Rectangle 3"/>
          <p:cNvSpPr>
            <a:spLocks noGrp="1" noChangeArrowheads="1"/>
          </p:cNvSpPr>
          <p:nvPr>
            <p:ph type="body" sz="half" idx="1"/>
          </p:nvPr>
        </p:nvSpPr>
        <p:spPr>
          <a:xfrm>
            <a:off x="0" y="1071563"/>
            <a:ext cx="9144000" cy="5000625"/>
          </a:xfrm>
        </p:spPr>
        <p:txBody>
          <a:bodyPr rtlCol="0">
            <a:normAutofit/>
          </a:bodyPr>
          <a:lstStyle/>
          <a:p>
            <a:pPr algn="ctr" eaLnBrk="1" fontAlgn="auto" hangingPunct="1">
              <a:spcAft>
                <a:spcPts val="0"/>
              </a:spcAft>
              <a:buNone/>
              <a:defRPr/>
            </a:pPr>
            <a:r>
              <a:rPr lang="en-GB" sz="3300" b="1" dirty="0" smtClean="0">
                <a:solidFill>
                  <a:srgbClr val="FF9900"/>
                </a:solidFill>
              </a:rPr>
              <a:t>5) a) What is the main colour of the item?</a:t>
            </a:r>
          </a:p>
          <a:p>
            <a:pPr algn="ctr" eaLnBrk="1" fontAlgn="auto" hangingPunct="1">
              <a:spcAft>
                <a:spcPts val="0"/>
              </a:spcAft>
              <a:buNone/>
              <a:defRPr/>
            </a:pPr>
            <a:r>
              <a:rPr lang="en-GB" sz="3300" b="1" dirty="0" smtClean="0">
                <a:solidFill>
                  <a:srgbClr val="00B0F0"/>
                </a:solidFill>
              </a:rPr>
              <a:t>b) What does the colour represent about the culture?</a:t>
            </a:r>
          </a:p>
          <a:p>
            <a:pPr lvl="2" algn="ctr" eaLnBrk="1" fontAlgn="auto" hangingPunct="1">
              <a:spcAft>
                <a:spcPts val="0"/>
              </a:spcAft>
              <a:buFont typeface="Arial" pitchFamily="34" charset="0"/>
              <a:buChar char="•"/>
              <a:defRPr/>
            </a:pPr>
            <a:endParaRPr lang="en-GB" b="1" dirty="0" smtClean="0">
              <a:solidFill>
                <a:srgbClr val="FF7C80"/>
              </a:solidFill>
            </a:endParaRPr>
          </a:p>
          <a:p>
            <a:pPr algn="ctr" eaLnBrk="1" fontAlgn="auto" hangingPunct="1">
              <a:spcAft>
                <a:spcPts val="0"/>
              </a:spcAft>
              <a:buNone/>
              <a:defRPr/>
            </a:pPr>
            <a:r>
              <a:rPr lang="en-GB" sz="3300" b="1" dirty="0" smtClean="0">
                <a:solidFill>
                  <a:schemeClr val="accent3">
                    <a:lumMod val="75000"/>
                  </a:schemeClr>
                </a:solidFill>
              </a:rPr>
              <a:t>6) a)What shapes and lines are used in the pattern? </a:t>
            </a:r>
          </a:p>
          <a:p>
            <a:pPr algn="ctr" eaLnBrk="1" fontAlgn="auto" hangingPunct="1">
              <a:spcAft>
                <a:spcPts val="0"/>
              </a:spcAft>
              <a:buNone/>
              <a:defRPr/>
            </a:pPr>
            <a:r>
              <a:rPr lang="en-GB" sz="3300" b="1" dirty="0" smtClean="0">
                <a:solidFill>
                  <a:srgbClr val="FF7C80"/>
                </a:solidFill>
              </a:rPr>
              <a:t>b) How do you think the shapes and lines in the pattern represent the culture?</a:t>
            </a:r>
            <a:endParaRPr lang="en-GB" sz="2000" dirty="0" smtClean="0">
              <a:solidFill>
                <a:srgbClr val="6600FF"/>
              </a:solidFill>
            </a:endParaRPr>
          </a:p>
          <a:p>
            <a:pPr algn="ctr" eaLnBrk="1" fontAlgn="auto" hangingPunct="1">
              <a:spcAft>
                <a:spcPts val="0"/>
              </a:spcAft>
              <a:buFontTx/>
              <a:buNone/>
              <a:defRPr/>
            </a:pPr>
            <a:r>
              <a:rPr lang="en-GB" sz="2000" dirty="0" smtClean="0">
                <a:solidFill>
                  <a:srgbClr val="6600FF"/>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147">
                                            <p:txEl>
                                              <p:pRg st="5" end="5"/>
                                            </p:txEl>
                                          </p:spTgt>
                                        </p:tgtEl>
                                        <p:attrNameLst>
                                          <p:attrName>style.visibility</p:attrName>
                                        </p:attrNameLst>
                                      </p:cBhvr>
                                      <p:to>
                                        <p:strVal val="visible"/>
                                      </p:to>
                                    </p:set>
                                    <p:anim calcmode="lin" valueType="num">
                                      <p:cBhvr additive="base">
                                        <p:cTn id="7"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6"/>
                                        </p:tgtEl>
                                        <p:attrNameLst>
                                          <p:attrName>style.visibility</p:attrName>
                                        </p:attrNameLst>
                                      </p:cBhvr>
                                      <p:to>
                                        <p:strVal val="visible"/>
                                      </p:to>
                                    </p:set>
                                    <p:anim calcmode="lin" valueType="num">
                                      <p:cBhvr>
                                        <p:cTn id="13" dur="500" fill="hold"/>
                                        <p:tgtEl>
                                          <p:spTgt spid="6146"/>
                                        </p:tgtEl>
                                        <p:attrNameLst>
                                          <p:attrName>ppt_w</p:attrName>
                                        </p:attrNameLst>
                                      </p:cBhvr>
                                      <p:tavLst>
                                        <p:tav tm="0">
                                          <p:val>
                                            <p:fltVal val="0"/>
                                          </p:val>
                                        </p:tav>
                                        <p:tav tm="100000">
                                          <p:val>
                                            <p:strVal val="#ppt_w"/>
                                          </p:val>
                                        </p:tav>
                                      </p:tavLst>
                                    </p:anim>
                                    <p:anim calcmode="lin" valueType="num">
                                      <p:cBhvr>
                                        <p:cTn id="14" dur="500" fill="hold"/>
                                        <p:tgtEl>
                                          <p:spTgt spid="6146"/>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47">
                                            <p:txEl>
                                              <p:pRg st="0" end="0"/>
                                            </p:txEl>
                                          </p:spTgt>
                                        </p:tgtEl>
                                        <p:attrNameLst>
                                          <p:attrName>style.visibility</p:attrName>
                                        </p:attrNameLst>
                                      </p:cBhvr>
                                      <p:to>
                                        <p:strVal val="visible"/>
                                      </p:to>
                                    </p:set>
                                    <p:anim calcmode="lin" valueType="num">
                                      <p:cBhvr additive="base">
                                        <p:cTn id="19"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47">
                                            <p:txEl>
                                              <p:pRg st="1" end="1"/>
                                            </p:txEl>
                                          </p:spTgt>
                                        </p:tgtEl>
                                        <p:attrNameLst>
                                          <p:attrName>style.visibility</p:attrName>
                                        </p:attrNameLst>
                                      </p:cBhvr>
                                      <p:to>
                                        <p:strVal val="visible"/>
                                      </p:to>
                                    </p:set>
                                    <p:anim calcmode="lin" valueType="num">
                                      <p:cBhvr additive="base">
                                        <p:cTn id="25"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47">
                                            <p:txEl>
                                              <p:pRg st="3" end="3"/>
                                            </p:txEl>
                                          </p:spTgt>
                                        </p:tgtEl>
                                        <p:attrNameLst>
                                          <p:attrName>style.visibility</p:attrName>
                                        </p:attrNameLst>
                                      </p:cBhvr>
                                      <p:to>
                                        <p:strVal val="visible"/>
                                      </p:to>
                                    </p:set>
                                    <p:anim calcmode="lin" valueType="num">
                                      <p:cBhvr additive="base">
                                        <p:cTn id="31"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47">
                                            <p:txEl>
                                              <p:pRg st="4" end="4"/>
                                            </p:txEl>
                                          </p:spTgt>
                                        </p:tgtEl>
                                        <p:attrNameLst>
                                          <p:attrName>style.visibility</p:attrName>
                                        </p:attrNameLst>
                                      </p:cBhvr>
                                      <p:to>
                                        <p:strVal val="visible"/>
                                      </p:to>
                                    </p:set>
                                    <p:anim calcmode="lin" valueType="num">
                                      <p:cBhvr additive="base">
                                        <p:cTn id="37"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684213" y="0"/>
            <a:ext cx="7488237" cy="6858000"/>
          </a:xfrm>
        </p:spPr>
        <p:txBody>
          <a:bodyPr rtlCol="0">
            <a:normAutofit fontScale="92500" lnSpcReduction="20000"/>
          </a:bodyPr>
          <a:lstStyle/>
          <a:p>
            <a:pPr eaLnBrk="1" fontAlgn="auto" hangingPunct="1">
              <a:spcAft>
                <a:spcPts val="0"/>
              </a:spcAft>
              <a:buFont typeface="Arial" pitchFamily="34" charset="0"/>
              <a:buNone/>
              <a:defRPr/>
            </a:pPr>
            <a:r>
              <a:rPr lang="en-GB" sz="4400" b="1" dirty="0" smtClean="0">
                <a:solidFill>
                  <a:srgbClr val="FF0000"/>
                </a:solidFill>
              </a:rPr>
              <a:t>3) Process</a:t>
            </a:r>
          </a:p>
          <a:p>
            <a:pPr eaLnBrk="1" fontAlgn="auto" hangingPunct="1">
              <a:spcAft>
                <a:spcPts val="0"/>
              </a:spcAft>
              <a:buFont typeface="Arial" pitchFamily="34" charset="0"/>
              <a:buNone/>
              <a:defRPr/>
            </a:pPr>
            <a:r>
              <a:rPr lang="en-GB" sz="2000" i="1" dirty="0" smtClean="0"/>
              <a:t>The medium and techniques </a:t>
            </a:r>
          </a:p>
          <a:p>
            <a:pPr eaLnBrk="1" fontAlgn="auto" hangingPunct="1">
              <a:spcAft>
                <a:spcPts val="0"/>
              </a:spcAft>
              <a:buFont typeface="Arial" pitchFamily="34" charset="0"/>
              <a:buNone/>
              <a:defRPr/>
            </a:pPr>
            <a:r>
              <a:rPr lang="en-GB" sz="2000" i="1" dirty="0" smtClean="0"/>
              <a:t>used by the artist</a:t>
            </a:r>
          </a:p>
          <a:p>
            <a:pPr eaLnBrk="1" fontAlgn="auto" hangingPunct="1">
              <a:spcAft>
                <a:spcPts val="0"/>
              </a:spcAft>
              <a:buFont typeface="Arial" pitchFamily="34" charset="0"/>
              <a:buNone/>
              <a:defRPr/>
            </a:pPr>
            <a:endParaRPr lang="en-GB" sz="2000" b="1" i="1" dirty="0" smtClean="0">
              <a:solidFill>
                <a:srgbClr val="00B050"/>
              </a:solidFill>
            </a:endParaRPr>
          </a:p>
          <a:p>
            <a:pPr eaLnBrk="1" fontAlgn="auto" hangingPunct="1">
              <a:spcAft>
                <a:spcPts val="0"/>
              </a:spcAft>
              <a:defRPr/>
            </a:pPr>
            <a:r>
              <a:rPr lang="en-GB" sz="2800" b="1" dirty="0" smtClean="0">
                <a:solidFill>
                  <a:schemeClr val="accent3">
                    <a:lumMod val="75000"/>
                  </a:schemeClr>
                </a:solidFill>
              </a:rPr>
              <a:t>7) What media is the item made out of?</a:t>
            </a:r>
            <a:endParaRPr lang="en-GB" sz="2800" b="1" dirty="0" smtClean="0">
              <a:solidFill>
                <a:srgbClr val="FF7C80"/>
              </a:solidFill>
            </a:endParaRPr>
          </a:p>
          <a:p>
            <a:pPr lvl="2" eaLnBrk="1" fontAlgn="auto" hangingPunct="1">
              <a:spcAft>
                <a:spcPts val="0"/>
              </a:spcAft>
              <a:buFontTx/>
              <a:buChar char="•"/>
              <a:defRPr/>
            </a:pPr>
            <a:endParaRPr lang="en-GB" sz="900" b="1" dirty="0" smtClean="0">
              <a:solidFill>
                <a:schemeClr val="accent3">
                  <a:lumMod val="75000"/>
                </a:schemeClr>
              </a:solidFill>
            </a:endParaRPr>
          </a:p>
          <a:p>
            <a:pPr eaLnBrk="1" fontAlgn="auto" hangingPunct="1">
              <a:spcAft>
                <a:spcPts val="0"/>
              </a:spcAft>
              <a:defRPr/>
            </a:pPr>
            <a:r>
              <a:rPr lang="en-GB" sz="2800" b="1" dirty="0" smtClean="0">
                <a:solidFill>
                  <a:srgbClr val="FF9900"/>
                </a:solidFill>
              </a:rPr>
              <a:t>8) a) List the colours used in the item?</a:t>
            </a:r>
            <a:endParaRPr lang="en-GB" sz="1700" b="1" dirty="0" smtClean="0">
              <a:solidFill>
                <a:srgbClr val="FF9900"/>
              </a:solidFill>
            </a:endParaRPr>
          </a:p>
          <a:p>
            <a:pPr eaLnBrk="1" fontAlgn="auto" hangingPunct="1">
              <a:spcAft>
                <a:spcPts val="0"/>
              </a:spcAft>
              <a:defRPr/>
            </a:pPr>
            <a:r>
              <a:rPr lang="en-GB" sz="2800" b="1" dirty="0" smtClean="0">
                <a:solidFill>
                  <a:srgbClr val="00B0F0"/>
                </a:solidFill>
              </a:rPr>
              <a:t>b) Are these colours primary, secondary, harmonious, complimentary or tonal?</a:t>
            </a:r>
          </a:p>
          <a:p>
            <a:pPr eaLnBrk="1" fontAlgn="auto" hangingPunct="1">
              <a:spcAft>
                <a:spcPts val="0"/>
              </a:spcAft>
              <a:defRPr/>
            </a:pPr>
            <a:endParaRPr lang="en-GB" sz="2800" b="1" dirty="0" smtClean="0">
              <a:solidFill>
                <a:schemeClr val="accent3">
                  <a:lumMod val="75000"/>
                </a:schemeClr>
              </a:solidFill>
            </a:endParaRPr>
          </a:p>
          <a:p>
            <a:pPr eaLnBrk="1" fontAlgn="auto" hangingPunct="1">
              <a:spcAft>
                <a:spcPts val="0"/>
              </a:spcAft>
              <a:defRPr/>
            </a:pPr>
            <a:r>
              <a:rPr lang="en-GB" sz="2800" b="1" dirty="0" smtClean="0">
                <a:solidFill>
                  <a:srgbClr val="7030A0"/>
                </a:solidFill>
              </a:rPr>
              <a:t>9) Why do you think the culture chose these colours in the item?</a:t>
            </a:r>
          </a:p>
          <a:p>
            <a:pPr eaLnBrk="1" fontAlgn="auto" hangingPunct="1">
              <a:spcAft>
                <a:spcPts val="0"/>
              </a:spcAft>
              <a:defRPr/>
            </a:pPr>
            <a:endParaRPr lang="en-GB" sz="2800" b="1" dirty="0" smtClean="0">
              <a:solidFill>
                <a:srgbClr val="7030A0"/>
              </a:solidFill>
            </a:endParaRPr>
          </a:p>
          <a:p>
            <a:pPr eaLnBrk="1" fontAlgn="auto" hangingPunct="1">
              <a:spcAft>
                <a:spcPts val="0"/>
              </a:spcAft>
              <a:defRPr/>
            </a:pPr>
            <a:r>
              <a:rPr lang="en-GB" sz="2800" b="1" dirty="0" smtClean="0">
                <a:solidFill>
                  <a:srgbClr val="FF0000"/>
                </a:solidFill>
              </a:rPr>
              <a:t>10) a)Are there any other cultures that use the same colour?</a:t>
            </a:r>
          </a:p>
          <a:p>
            <a:pPr eaLnBrk="1" fontAlgn="auto" hangingPunct="1">
              <a:spcAft>
                <a:spcPts val="0"/>
              </a:spcAft>
              <a:defRPr/>
            </a:pPr>
            <a:endParaRPr lang="en-GB" sz="2800" b="1" dirty="0" smtClean="0">
              <a:solidFill>
                <a:srgbClr val="FF0000"/>
              </a:solidFill>
            </a:endParaRPr>
          </a:p>
          <a:p>
            <a:pPr eaLnBrk="1" fontAlgn="auto" hangingPunct="1">
              <a:spcAft>
                <a:spcPts val="0"/>
              </a:spcAft>
              <a:defRPr/>
            </a:pPr>
            <a:r>
              <a:rPr lang="en-GB" sz="2800" b="1" dirty="0" smtClean="0">
                <a:solidFill>
                  <a:schemeClr val="accent6">
                    <a:lumMod val="75000"/>
                  </a:schemeClr>
                </a:solidFill>
              </a:rPr>
              <a:t>b) Does the colour to this culture have the same meaning to them?</a:t>
            </a:r>
          </a:p>
          <a:p>
            <a:pPr eaLnBrk="1" fontAlgn="auto" hangingPunct="1">
              <a:spcAft>
                <a:spcPts val="0"/>
              </a:spcAft>
              <a:defRPr/>
            </a:pPr>
            <a:endParaRPr lang="en-GB" sz="2800" b="1" dirty="0" smtClean="0">
              <a:solidFill>
                <a:schemeClr val="tx1"/>
              </a:solidFill>
            </a:endParaRPr>
          </a:p>
        </p:txBody>
      </p:sp>
      <p:sp>
        <p:nvSpPr>
          <p:cNvPr id="23554" name="Rectangle 4"/>
          <p:cNvSpPr>
            <a:spLocks noChangeArrowheads="1"/>
          </p:cNvSpPr>
          <p:nvPr/>
        </p:nvSpPr>
        <p:spPr bwMode="auto">
          <a:xfrm>
            <a:off x="250825" y="188913"/>
            <a:ext cx="8229600" cy="4310062"/>
          </a:xfrm>
          <a:prstGeom prst="rect">
            <a:avLst/>
          </a:prstGeom>
          <a:noFill/>
          <a:ln w="9525">
            <a:noFill/>
            <a:miter lim="800000"/>
            <a:headEnd/>
            <a:tailEnd/>
          </a:ln>
        </p:spPr>
        <p:txBody>
          <a:bodyPr/>
          <a:lstStyle/>
          <a:p>
            <a:pPr marL="342900" indent="-342900" algn="ctr">
              <a:spcBef>
                <a:spcPct val="20000"/>
              </a:spcBef>
            </a:pPr>
            <a:endParaRPr lang="en-GB" sz="3200">
              <a:latin typeface="Calibri" pitchFamily="34" charset="0"/>
            </a:endParaRPr>
          </a:p>
          <a:p>
            <a:pPr marL="342900" indent="-342900" algn="ctr">
              <a:spcBef>
                <a:spcPct val="20000"/>
              </a:spcBef>
            </a:pPr>
            <a:endParaRPr lang="en-GB" sz="3200">
              <a:latin typeface="Calibri" pitchFamily="34" charset="0"/>
            </a:endParaRPr>
          </a:p>
        </p:txBody>
      </p:sp>
      <p:sp>
        <p:nvSpPr>
          <p:cNvPr id="23555" name="Text Box 7"/>
          <p:cNvSpPr txBox="1">
            <a:spLocks noChangeArrowheads="1"/>
          </p:cNvSpPr>
          <p:nvPr/>
        </p:nvSpPr>
        <p:spPr bwMode="auto">
          <a:xfrm>
            <a:off x="755650" y="4076700"/>
            <a:ext cx="6985000" cy="366713"/>
          </a:xfrm>
          <a:prstGeom prst="rect">
            <a:avLst/>
          </a:prstGeom>
          <a:noFill/>
          <a:ln w="9525">
            <a:noFill/>
            <a:miter lim="800000"/>
            <a:headEnd/>
            <a:tailEnd/>
          </a:ln>
        </p:spPr>
        <p:txBody>
          <a:bodyPr>
            <a:spAutoFit/>
          </a:bodyPr>
          <a:lstStyle/>
          <a:p>
            <a:pPr>
              <a:spcBef>
                <a:spcPct val="50000"/>
              </a:spcBef>
            </a:pPr>
            <a:endParaRPr lang="en-US">
              <a:latin typeface="Calibri" pitchFamily="34" charset="0"/>
            </a:endParaRPr>
          </a:p>
        </p:txBody>
      </p:sp>
      <p:pic>
        <p:nvPicPr>
          <p:cNvPr id="2060" name="Picture 12" descr="6hue"/>
          <p:cNvPicPr>
            <a:picLocks noChangeAspect="1" noChangeArrowheads="1"/>
          </p:cNvPicPr>
          <p:nvPr/>
        </p:nvPicPr>
        <p:blipFill>
          <a:blip r:embed="rId2" cstate="print"/>
          <a:srcRect/>
          <a:stretch>
            <a:fillRect/>
          </a:stretch>
        </p:blipFill>
        <p:spPr bwMode="auto">
          <a:xfrm>
            <a:off x="6948264" y="116632"/>
            <a:ext cx="2105025" cy="21145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1">
                                            <p:txEl>
                                              <p:pRg st="1" end="1"/>
                                            </p:txEl>
                                          </p:spTgt>
                                        </p:tgtEl>
                                        <p:attrNameLst>
                                          <p:attrName>style.visibility</p:attrName>
                                        </p:attrNameLst>
                                      </p:cBhvr>
                                      <p:to>
                                        <p:strVal val="visible"/>
                                      </p:to>
                                    </p:set>
                                    <p:anim calcmode="lin" valueType="num">
                                      <p:cBhvr additive="base">
                                        <p:cTn id="13"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1">
                                            <p:txEl>
                                              <p:pRg st="2" end="2"/>
                                            </p:txEl>
                                          </p:spTgt>
                                        </p:tgtEl>
                                        <p:attrNameLst>
                                          <p:attrName>style.visibility</p:attrName>
                                        </p:attrNameLst>
                                      </p:cBhvr>
                                      <p:to>
                                        <p:strVal val="visible"/>
                                      </p:to>
                                    </p:set>
                                    <p:anim calcmode="lin" valueType="num">
                                      <p:cBhvr additive="base">
                                        <p:cTn id="19"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60"/>
                                        </p:tgtEl>
                                        <p:attrNameLst>
                                          <p:attrName>style.visibility</p:attrName>
                                        </p:attrNameLst>
                                      </p:cBhvr>
                                      <p:to>
                                        <p:strVal val="visible"/>
                                      </p:to>
                                    </p:set>
                                    <p:anim calcmode="lin" valueType="num">
                                      <p:cBhvr additive="base">
                                        <p:cTn id="25" dur="500" fill="hold"/>
                                        <p:tgtEl>
                                          <p:spTgt spid="2060"/>
                                        </p:tgtEl>
                                        <p:attrNameLst>
                                          <p:attrName>ppt_x</p:attrName>
                                        </p:attrNameLst>
                                      </p:cBhvr>
                                      <p:tavLst>
                                        <p:tav tm="0">
                                          <p:val>
                                            <p:strVal val="#ppt_x"/>
                                          </p:val>
                                        </p:tav>
                                        <p:tav tm="100000">
                                          <p:val>
                                            <p:strVal val="#ppt_x"/>
                                          </p:val>
                                        </p:tav>
                                      </p:tavLst>
                                    </p:anim>
                                    <p:anim calcmode="lin" valueType="num">
                                      <p:cBhvr additive="base">
                                        <p:cTn id="26" dur="500" fill="hold"/>
                                        <p:tgtEl>
                                          <p:spTgt spid="206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nodeType="clickEffect">
                                  <p:stCondLst>
                                    <p:cond delay="0"/>
                                  </p:stCondLst>
                                  <p:childTnLst>
                                    <p:animRot by="21600000">
                                      <p:cBhvr>
                                        <p:cTn id="30" dur="2000" fill="hold"/>
                                        <p:tgtEl>
                                          <p:spTgt spid="2060"/>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051">
                                            <p:txEl>
                                              <p:pRg st="4" end="4"/>
                                            </p:txEl>
                                          </p:spTgt>
                                        </p:tgtEl>
                                        <p:attrNameLst>
                                          <p:attrName>style.visibility</p:attrName>
                                        </p:attrNameLst>
                                      </p:cBhvr>
                                      <p:to>
                                        <p:strVal val="visible"/>
                                      </p:to>
                                    </p:set>
                                    <p:anim calcmode="lin" valueType="num">
                                      <p:cBhvr additive="base">
                                        <p:cTn id="35" dur="500" fill="hold"/>
                                        <p:tgtEl>
                                          <p:spTgt spid="2051">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0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051">
                                            <p:txEl>
                                              <p:pRg st="6" end="6"/>
                                            </p:txEl>
                                          </p:spTgt>
                                        </p:tgtEl>
                                        <p:attrNameLst>
                                          <p:attrName>style.visibility</p:attrName>
                                        </p:attrNameLst>
                                      </p:cBhvr>
                                      <p:to>
                                        <p:strVal val="visible"/>
                                      </p:to>
                                    </p:set>
                                    <p:anim calcmode="lin" valueType="num">
                                      <p:cBhvr additive="base">
                                        <p:cTn id="41" dur="500" fill="hold"/>
                                        <p:tgtEl>
                                          <p:spTgt spid="2051">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05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051">
                                            <p:txEl>
                                              <p:pRg st="7" end="7"/>
                                            </p:txEl>
                                          </p:spTgt>
                                        </p:tgtEl>
                                        <p:attrNameLst>
                                          <p:attrName>style.visibility</p:attrName>
                                        </p:attrNameLst>
                                      </p:cBhvr>
                                      <p:to>
                                        <p:strVal val="visible"/>
                                      </p:to>
                                    </p:set>
                                    <p:anim calcmode="lin" valueType="num">
                                      <p:cBhvr additive="base">
                                        <p:cTn id="47" dur="500" fill="hold"/>
                                        <p:tgtEl>
                                          <p:spTgt spid="2051">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05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051">
                                            <p:txEl>
                                              <p:pRg st="9" end="9"/>
                                            </p:txEl>
                                          </p:spTgt>
                                        </p:tgtEl>
                                        <p:attrNameLst>
                                          <p:attrName>style.visibility</p:attrName>
                                        </p:attrNameLst>
                                      </p:cBhvr>
                                      <p:to>
                                        <p:strVal val="visible"/>
                                      </p:to>
                                    </p:set>
                                    <p:anim calcmode="lin" valueType="num">
                                      <p:cBhvr additive="base">
                                        <p:cTn id="53" dur="500" fill="hold"/>
                                        <p:tgtEl>
                                          <p:spTgt spid="2051">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05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2051">
                                            <p:txEl>
                                              <p:pRg st="11" end="11"/>
                                            </p:txEl>
                                          </p:spTgt>
                                        </p:tgtEl>
                                        <p:attrNameLst>
                                          <p:attrName>style.visibility</p:attrName>
                                        </p:attrNameLst>
                                      </p:cBhvr>
                                      <p:to>
                                        <p:strVal val="visible"/>
                                      </p:to>
                                    </p:set>
                                    <p:anim calcmode="lin" valueType="num">
                                      <p:cBhvr additive="base">
                                        <p:cTn id="59" dur="500" fill="hold"/>
                                        <p:tgtEl>
                                          <p:spTgt spid="2051">
                                            <p:txEl>
                                              <p:pRg st="11" end="1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051">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2051">
                                            <p:txEl>
                                              <p:pRg st="13" end="13"/>
                                            </p:txEl>
                                          </p:spTgt>
                                        </p:tgtEl>
                                        <p:attrNameLst>
                                          <p:attrName>style.visibility</p:attrName>
                                        </p:attrNameLst>
                                      </p:cBhvr>
                                      <p:to>
                                        <p:strVal val="visible"/>
                                      </p:to>
                                    </p:set>
                                    <p:anim calcmode="lin" valueType="num">
                                      <p:cBhvr additive="base">
                                        <p:cTn id="65" dur="500" fill="hold"/>
                                        <p:tgtEl>
                                          <p:spTgt spid="2051">
                                            <p:txEl>
                                              <p:pRg st="13" end="1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2051">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95288" y="0"/>
            <a:ext cx="8229600" cy="6858000"/>
          </a:xfrm>
        </p:spPr>
        <p:txBody>
          <a:bodyPr>
            <a:normAutofit/>
          </a:bodyPr>
          <a:lstStyle/>
          <a:p>
            <a:pPr algn="ctr" eaLnBrk="1" hangingPunct="1">
              <a:buFontTx/>
              <a:buNone/>
            </a:pPr>
            <a:r>
              <a:rPr lang="en-GB" sz="5400" b="1" dirty="0" smtClean="0">
                <a:solidFill>
                  <a:srgbClr val="FF0000"/>
                </a:solidFill>
              </a:rPr>
              <a:t>4) Mood  </a:t>
            </a:r>
          </a:p>
          <a:p>
            <a:pPr algn="ctr" eaLnBrk="1" hangingPunct="1">
              <a:buFontTx/>
              <a:buNone/>
            </a:pPr>
            <a:r>
              <a:rPr lang="en-GB" sz="2800" i="1" dirty="0" smtClean="0"/>
              <a:t>How you feel about this piece of art</a:t>
            </a:r>
          </a:p>
          <a:p>
            <a:pPr algn="ctr" eaLnBrk="1" hangingPunct="1">
              <a:buFontTx/>
              <a:buNone/>
            </a:pPr>
            <a:endParaRPr lang="en-GB" sz="1200" b="1" i="1" dirty="0" smtClean="0">
              <a:solidFill>
                <a:srgbClr val="FF0000"/>
              </a:solidFill>
            </a:endParaRPr>
          </a:p>
          <a:p>
            <a:pPr algn="ctr" eaLnBrk="1" hangingPunct="1">
              <a:buFontTx/>
              <a:buNone/>
            </a:pPr>
            <a:r>
              <a:rPr lang="en-GB" sz="2800" b="1" dirty="0" smtClean="0">
                <a:solidFill>
                  <a:schemeClr val="accent3">
                    <a:lumMod val="75000"/>
                  </a:schemeClr>
                </a:solidFill>
              </a:rPr>
              <a:t>11) How does the item make you FEEL?</a:t>
            </a:r>
          </a:p>
          <a:p>
            <a:pPr algn="ctr" eaLnBrk="1" hangingPunct="1">
              <a:buFontTx/>
              <a:buNone/>
            </a:pPr>
            <a:endParaRPr lang="en-GB" sz="2800" b="1" dirty="0" smtClean="0">
              <a:solidFill>
                <a:schemeClr val="accent3">
                  <a:lumMod val="75000"/>
                </a:schemeClr>
              </a:solidFill>
            </a:endParaRPr>
          </a:p>
          <a:p>
            <a:pPr algn="ctr" eaLnBrk="1" hangingPunct="1">
              <a:buFontTx/>
              <a:buNone/>
            </a:pPr>
            <a:r>
              <a:rPr lang="en-GB" sz="2800" b="1" dirty="0" smtClean="0">
                <a:solidFill>
                  <a:srgbClr val="FF7C80"/>
                </a:solidFill>
              </a:rPr>
              <a:t>12) What do you think the culture is trying to make you feel?</a:t>
            </a:r>
          </a:p>
          <a:p>
            <a:pPr algn="ctr" eaLnBrk="1" hangingPunct="1">
              <a:buFontTx/>
              <a:buNone/>
            </a:pPr>
            <a:endParaRPr lang="en-GB" sz="2800" dirty="0" smtClean="0">
              <a:solidFill>
                <a:schemeClr val="accent3">
                  <a:lumMod val="75000"/>
                </a:schemeClr>
              </a:solidFill>
            </a:endParaRPr>
          </a:p>
          <a:p>
            <a:pPr algn="ctr" eaLnBrk="1" hangingPunct="1">
              <a:buFontTx/>
              <a:buNone/>
            </a:pPr>
            <a:r>
              <a:rPr lang="en-GB" sz="2800" b="1" dirty="0" smtClean="0">
                <a:solidFill>
                  <a:srgbClr val="FF9900"/>
                </a:solidFill>
              </a:rPr>
              <a:t>13) a)Do YOU like this item?   </a:t>
            </a:r>
          </a:p>
          <a:p>
            <a:pPr algn="ctr" eaLnBrk="1" hangingPunct="1">
              <a:buFontTx/>
              <a:buNone/>
            </a:pPr>
            <a:r>
              <a:rPr lang="en-GB" sz="2800" b="1" dirty="0" smtClean="0">
                <a:solidFill>
                  <a:srgbClr val="00CCFF"/>
                </a:solidFill>
              </a:rPr>
              <a:t>b) Why do YOU like or dislike this item?</a:t>
            </a:r>
          </a:p>
          <a:p>
            <a:pPr algn="ctr" eaLnBrk="1" hangingPunct="1">
              <a:buFont typeface="Arial" charset="0"/>
              <a:buNone/>
            </a:pPr>
            <a:endParaRPr lang="en-GB" sz="2800" b="1" dirty="0" smtClean="0">
              <a:solidFill>
                <a:schemeClr val="accent3">
                  <a:lumMod val="75000"/>
                </a:schemeClr>
              </a:solidFill>
            </a:endParaRPr>
          </a:p>
          <a:p>
            <a:pPr algn="ctr">
              <a:buNone/>
            </a:pPr>
            <a:r>
              <a:rPr lang="en-GB" sz="2800" b="1" dirty="0" smtClean="0">
                <a:solidFill>
                  <a:srgbClr val="9900FF"/>
                </a:solidFill>
              </a:rPr>
              <a:t>14) What colour would you use to represent you and why?</a:t>
            </a:r>
          </a:p>
          <a:p>
            <a:pPr algn="ctr" eaLnBrk="1" hangingPunct="1">
              <a:buFont typeface="Arial" charset="0"/>
              <a:buNone/>
            </a:pPr>
            <a:endParaRPr lang="en-GB" sz="2400" b="1" dirty="0" smtClean="0"/>
          </a:p>
          <a:p>
            <a:pPr algn="ctr" eaLnBrk="1" hangingPunct="1">
              <a:buFont typeface="Arial" charset="0"/>
              <a:buNone/>
            </a:pPr>
            <a:endParaRPr lang="en-GB" sz="2400" b="1" dirty="0" smtClean="0"/>
          </a:p>
          <a:p>
            <a:pPr algn="ctr" eaLnBrk="1" hangingPunct="1">
              <a:buFontTx/>
              <a:buNone/>
            </a:pPr>
            <a:endParaRPr lang="en-GB" sz="2400"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 calcmode="lin" valueType="num">
                                      <p:cBhvr additive="base">
                                        <p:cTn id="19"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5" end="5"/>
                                            </p:txEl>
                                          </p:spTgt>
                                        </p:tgtEl>
                                        <p:attrNameLst>
                                          <p:attrName>style.visibility</p:attrName>
                                        </p:attrNameLst>
                                      </p:cBhvr>
                                      <p:to>
                                        <p:strVal val="visible"/>
                                      </p:to>
                                    </p:set>
                                    <p:anim calcmode="lin" valueType="num">
                                      <p:cBhvr additive="base">
                                        <p:cTn id="25"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anim calcmode="lin" valueType="num">
                                      <p:cBhvr additive="base">
                                        <p:cTn id="31" dur="500" fill="hold"/>
                                        <p:tgtEl>
                                          <p:spTgt spid="3075">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pRg st="8" end="8"/>
                                            </p:txEl>
                                          </p:spTgt>
                                        </p:tgtEl>
                                        <p:attrNameLst>
                                          <p:attrName>style.visibility</p:attrName>
                                        </p:attrNameLst>
                                      </p:cBhvr>
                                      <p:to>
                                        <p:strVal val="visible"/>
                                      </p:to>
                                    </p:set>
                                    <p:anim calcmode="lin" valueType="num">
                                      <p:cBhvr additive="base">
                                        <p:cTn id="37" dur="500" fill="hold"/>
                                        <p:tgtEl>
                                          <p:spTgt spid="3075">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5">
                                            <p:txEl>
                                              <p:pRg st="10" end="10"/>
                                            </p:txEl>
                                          </p:spTgt>
                                        </p:tgtEl>
                                        <p:attrNameLst>
                                          <p:attrName>style.visibility</p:attrName>
                                        </p:attrNameLst>
                                      </p:cBhvr>
                                      <p:to>
                                        <p:strVal val="visible"/>
                                      </p:to>
                                    </p:set>
                                    <p:anim calcmode="lin" valueType="num">
                                      <p:cBhvr additive="base">
                                        <p:cTn id="43" dur="500" fill="hold"/>
                                        <p:tgtEl>
                                          <p:spTgt spid="3075">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07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title" idx="4294967295"/>
          </p:nvPr>
        </p:nvSpPr>
        <p:spPr>
          <a:xfrm>
            <a:off x="468313" y="-171450"/>
            <a:ext cx="8229600" cy="1143000"/>
          </a:xfrm>
        </p:spPr>
        <p:txBody>
          <a:bodyPr/>
          <a:lstStyle/>
          <a:p>
            <a:pPr eaLnBrk="1" hangingPunct="1"/>
            <a:r>
              <a:rPr lang="en-GB" sz="5400" b="1" u="sng" dirty="0" smtClean="0">
                <a:solidFill>
                  <a:srgbClr val="990000"/>
                </a:solidFill>
                <a:latin typeface="Curlz MT" pitchFamily="82" charset="0"/>
              </a:rPr>
              <a:t>Review: </a:t>
            </a:r>
            <a:r>
              <a:rPr lang="en-GB" sz="5400" b="1" dirty="0" smtClean="0">
                <a:solidFill>
                  <a:srgbClr val="990000"/>
                </a:solidFill>
                <a:latin typeface="Curlz MT" pitchFamily="82" charset="0"/>
              </a:rPr>
              <a:t>Peer Assessment</a:t>
            </a:r>
          </a:p>
        </p:txBody>
      </p:sp>
      <p:sp>
        <p:nvSpPr>
          <p:cNvPr id="5124" name="Rectangle 4"/>
          <p:cNvSpPr>
            <a:spLocks noGrp="1" noChangeArrowheads="1"/>
          </p:cNvSpPr>
          <p:nvPr>
            <p:ph type="body" idx="4294967295"/>
          </p:nvPr>
        </p:nvSpPr>
        <p:spPr>
          <a:xfrm>
            <a:off x="539750" y="692150"/>
            <a:ext cx="8362950" cy="6165850"/>
          </a:xfrm>
        </p:spPr>
        <p:txBody>
          <a:bodyPr/>
          <a:lstStyle/>
          <a:p>
            <a:pPr marL="609600" indent="-609600" algn="ctr" eaLnBrk="1" hangingPunct="1">
              <a:buFontTx/>
              <a:buAutoNum type="arabicParenR"/>
            </a:pPr>
            <a:r>
              <a:rPr lang="en-GB" sz="3500" dirty="0" smtClean="0"/>
              <a:t>On your folder write:</a:t>
            </a:r>
          </a:p>
          <a:p>
            <a:pPr marL="609600" indent="-609600" algn="ctr" eaLnBrk="1" hangingPunct="1">
              <a:buFontTx/>
              <a:buAutoNum type="arabicParenR"/>
            </a:pPr>
            <a:endParaRPr lang="en-GB" sz="3500" dirty="0" smtClean="0"/>
          </a:p>
          <a:p>
            <a:pPr marL="609600" indent="-609600" algn="ctr" eaLnBrk="1" hangingPunct="1">
              <a:buFontTx/>
              <a:buAutoNum type="arabicParenR"/>
            </a:pPr>
            <a:endParaRPr lang="en-GB" sz="3500" dirty="0" smtClean="0"/>
          </a:p>
          <a:p>
            <a:pPr marL="609600" indent="-609600" algn="ctr" eaLnBrk="1" hangingPunct="1">
              <a:buFontTx/>
              <a:buAutoNum type="arabicParenR"/>
            </a:pPr>
            <a:endParaRPr lang="en-GB" sz="3500" dirty="0" smtClean="0"/>
          </a:p>
          <a:p>
            <a:pPr marL="609600" indent="-609600" algn="ctr" eaLnBrk="1" hangingPunct="1">
              <a:buFontTx/>
              <a:buAutoNum type="arabicParenR"/>
            </a:pPr>
            <a:endParaRPr lang="en-GB" sz="3500" dirty="0" smtClean="0"/>
          </a:p>
          <a:p>
            <a:pPr marL="609600" indent="-609600" algn="ctr" eaLnBrk="1" hangingPunct="1">
              <a:buFontTx/>
              <a:buAutoNum type="arabicParenR"/>
            </a:pPr>
            <a:endParaRPr lang="en-GB" sz="3500" dirty="0" smtClean="0"/>
          </a:p>
          <a:p>
            <a:pPr marL="609600" indent="-609600" algn="ctr" eaLnBrk="1" hangingPunct="1">
              <a:buNone/>
            </a:pPr>
            <a:endParaRPr lang="en-GB" sz="3500" dirty="0" smtClean="0"/>
          </a:p>
        </p:txBody>
      </p:sp>
      <p:sp>
        <p:nvSpPr>
          <p:cNvPr id="13316" name="Rectangle 8"/>
          <p:cNvSpPr>
            <a:spLocks noChangeArrowheads="1"/>
          </p:cNvSpPr>
          <p:nvPr/>
        </p:nvSpPr>
        <p:spPr bwMode="auto">
          <a:xfrm>
            <a:off x="0" y="0"/>
            <a:ext cx="247650" cy="366713"/>
          </a:xfrm>
          <a:prstGeom prst="rect">
            <a:avLst/>
          </a:prstGeom>
          <a:noFill/>
          <a:ln w="9525">
            <a:noFill/>
            <a:miter lim="800000"/>
            <a:headEnd/>
            <a:tailEnd/>
          </a:ln>
        </p:spPr>
        <p:txBody>
          <a:bodyPr wrap="none" anchor="ctr">
            <a:spAutoFit/>
          </a:bodyPr>
          <a:lstStyle/>
          <a:p>
            <a:r>
              <a:rPr lang="en-GB">
                <a:latin typeface="Calibri" pitchFamily="34" charset="0"/>
              </a:rPr>
              <a:t> </a:t>
            </a:r>
          </a:p>
        </p:txBody>
      </p:sp>
      <p:graphicFrame>
        <p:nvGraphicFramePr>
          <p:cNvPr id="24606" name="Group 30"/>
          <p:cNvGraphicFramePr>
            <a:graphicFrameLocks noGrp="1"/>
          </p:cNvGraphicFramePr>
          <p:nvPr/>
        </p:nvGraphicFramePr>
        <p:xfrm>
          <a:off x="179388" y="1412875"/>
          <a:ext cx="8785225" cy="2707005"/>
        </p:xfrm>
        <a:graphic>
          <a:graphicData uri="http://schemas.openxmlformats.org/drawingml/2006/table">
            <a:tbl>
              <a:tblPr/>
              <a:tblGrid>
                <a:gridCol w="1871662"/>
                <a:gridCol w="1057275"/>
                <a:gridCol w="1463675"/>
                <a:gridCol w="1463675"/>
                <a:gridCol w="1465263"/>
                <a:gridCol w="1463675"/>
              </a:tblGrid>
              <a:tr h="11525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rgbClr val="FFFFFF"/>
                          </a:solidFill>
                          <a:effectLst/>
                          <a:latin typeface="Arial" charset="0"/>
                        </a:rPr>
                        <a:t>Title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rgbClr val="FFFFFF"/>
                          </a:solidFill>
                          <a:effectLst/>
                          <a:latin typeface="Arial" charset="0"/>
                        </a:rPr>
                        <a:t>Term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rgbClr val="FFFFFF"/>
                          </a:solidFill>
                          <a:effectLst/>
                          <a:latin typeface="Arial" charset="0"/>
                        </a:rPr>
                        <a:t>Working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rgbClr val="FFFFFF"/>
                          </a:solidFill>
                          <a:effectLst/>
                          <a:latin typeface="Arial" charset="0"/>
                        </a:rPr>
                        <a:t>Working Towards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rgbClr val="FFFFFF"/>
                          </a:solidFill>
                          <a:effectLst/>
                          <a:latin typeface="Arial" charset="0"/>
                        </a:rPr>
                        <a:t>Target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rgbClr val="FFFFFF"/>
                          </a:solidFill>
                          <a:effectLst/>
                          <a:latin typeface="Arial" charset="0"/>
                        </a:rPr>
                        <a:t>Target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1408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rgbClr val="000000"/>
                          </a:solidFill>
                          <a:effectLst/>
                          <a:latin typeface="Arial" charset="0"/>
                        </a:rPr>
                        <a:t>Colour and Culture Critical Study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5"/>
          <p:cNvSpPr>
            <a:spLocks noChangeArrowheads="1"/>
          </p:cNvSpPr>
          <p:nvPr/>
        </p:nvSpPr>
        <p:spPr bwMode="auto">
          <a:xfrm>
            <a:off x="467544" y="2708920"/>
            <a:ext cx="8077200" cy="2448272"/>
          </a:xfrm>
          <a:prstGeom prst="rect">
            <a:avLst/>
          </a:prstGeom>
          <a:solidFill>
            <a:srgbClr val="FFCC66"/>
          </a:solidFill>
          <a:ln w="9525">
            <a:solidFill>
              <a:schemeClr val="tx1"/>
            </a:solidFill>
            <a:miter lim="800000"/>
            <a:headEnd/>
            <a:tailEnd/>
          </a:ln>
        </p:spPr>
        <p:txBody>
          <a:bodyPr wrap="none" anchor="ctr"/>
          <a:lstStyle/>
          <a:p>
            <a:endParaRPr lang="en-GB">
              <a:latin typeface="Calibri" pitchFamily="34" charset="0"/>
            </a:endParaRPr>
          </a:p>
        </p:txBody>
      </p:sp>
      <p:sp>
        <p:nvSpPr>
          <p:cNvPr id="10243" name="Rectangle 2"/>
          <p:cNvSpPr>
            <a:spLocks noGrp="1" noChangeArrowheads="1"/>
          </p:cNvSpPr>
          <p:nvPr>
            <p:ph type="title"/>
          </p:nvPr>
        </p:nvSpPr>
        <p:spPr>
          <a:xfrm>
            <a:off x="0" y="0"/>
            <a:ext cx="9144000" cy="642938"/>
          </a:xfrm>
        </p:spPr>
        <p:txBody>
          <a:bodyPr rtlCol="0">
            <a:normAutofit fontScale="90000"/>
          </a:bodyPr>
          <a:lstStyle/>
          <a:p>
            <a:pPr eaLnBrk="1" fontAlgn="auto" hangingPunct="1">
              <a:spcAft>
                <a:spcPts val="0"/>
              </a:spcAft>
              <a:defRPr/>
            </a:pPr>
            <a:r>
              <a:rPr lang="en-GB" sz="4000" b="1" dirty="0" smtClean="0">
                <a:solidFill>
                  <a:srgbClr val="FF0000"/>
                </a:solidFill>
              </a:rPr>
              <a:t>Level: Critical Study- Mark you partners work</a:t>
            </a:r>
            <a:r>
              <a:rPr lang="en-GB" sz="4000" dirty="0" smtClean="0"/>
              <a:t> </a:t>
            </a:r>
          </a:p>
        </p:txBody>
      </p:sp>
      <p:sp>
        <p:nvSpPr>
          <p:cNvPr id="15363" name="Rectangle 4"/>
          <p:cNvSpPr>
            <a:spLocks noChangeArrowheads="1"/>
          </p:cNvSpPr>
          <p:nvPr/>
        </p:nvSpPr>
        <p:spPr bwMode="auto">
          <a:xfrm>
            <a:off x="500063" y="571501"/>
            <a:ext cx="8077200" cy="1993404"/>
          </a:xfrm>
          <a:prstGeom prst="rect">
            <a:avLst/>
          </a:prstGeom>
          <a:solidFill>
            <a:srgbClr val="CCFF99"/>
          </a:solidFill>
          <a:ln w="9525">
            <a:solidFill>
              <a:schemeClr val="tx1"/>
            </a:solidFill>
            <a:miter lim="800000"/>
            <a:headEnd/>
            <a:tailEnd/>
          </a:ln>
        </p:spPr>
        <p:txBody>
          <a:bodyPr wrap="none" anchor="ctr"/>
          <a:lstStyle/>
          <a:p>
            <a:endParaRPr lang="en-GB">
              <a:solidFill>
                <a:srgbClr val="99FF66"/>
              </a:solidFill>
              <a:latin typeface="Calibri" pitchFamily="34" charset="0"/>
            </a:endParaRPr>
          </a:p>
        </p:txBody>
      </p:sp>
      <p:sp>
        <p:nvSpPr>
          <p:cNvPr id="15364" name="Rectangle 6"/>
          <p:cNvSpPr>
            <a:spLocks noChangeArrowheads="1"/>
          </p:cNvSpPr>
          <p:nvPr/>
        </p:nvSpPr>
        <p:spPr bwMode="auto">
          <a:xfrm>
            <a:off x="467544" y="5517232"/>
            <a:ext cx="8077200" cy="1071562"/>
          </a:xfrm>
          <a:prstGeom prst="rect">
            <a:avLst/>
          </a:prstGeom>
          <a:solidFill>
            <a:srgbClr val="FF99CC"/>
          </a:solidFill>
          <a:ln w="9525">
            <a:solidFill>
              <a:schemeClr val="tx1"/>
            </a:solidFill>
            <a:miter lim="800000"/>
            <a:headEnd/>
            <a:tailEnd/>
          </a:ln>
        </p:spPr>
        <p:txBody>
          <a:bodyPr wrap="none" anchor="ctr"/>
          <a:lstStyle/>
          <a:p>
            <a:endParaRPr lang="en-GB">
              <a:latin typeface="Calibri" pitchFamily="34" charset="0"/>
            </a:endParaRPr>
          </a:p>
        </p:txBody>
      </p:sp>
      <p:sp>
        <p:nvSpPr>
          <p:cNvPr id="8198" name="Rectangle 3"/>
          <p:cNvSpPr>
            <a:spLocks noGrp="1" noChangeArrowheads="1"/>
          </p:cNvSpPr>
          <p:nvPr>
            <p:ph type="body" idx="1"/>
          </p:nvPr>
        </p:nvSpPr>
        <p:spPr>
          <a:xfrm>
            <a:off x="539552" y="548680"/>
            <a:ext cx="8229600" cy="6000750"/>
          </a:xfrm>
        </p:spPr>
        <p:txBody>
          <a:bodyPr/>
          <a:lstStyle/>
          <a:p>
            <a:pPr marL="609600" indent="-609600" eaLnBrk="1" hangingPunct="1">
              <a:lnSpc>
                <a:spcPct val="90000"/>
              </a:lnSpc>
              <a:buFontTx/>
              <a:buNone/>
            </a:pPr>
            <a:r>
              <a:rPr lang="en-GB" sz="2400" b="1" u="sng" dirty="0" smtClean="0">
                <a:solidFill>
                  <a:srgbClr val="009900"/>
                </a:solidFill>
                <a:latin typeface="Tahoma" pitchFamily="34" charset="0"/>
              </a:rPr>
              <a:t>Level 4C:</a:t>
            </a:r>
            <a:r>
              <a:rPr lang="en-GB" sz="2400" b="1" dirty="0" smtClean="0">
                <a:solidFill>
                  <a:srgbClr val="009900"/>
                </a:solidFill>
                <a:latin typeface="Tahoma" pitchFamily="34" charset="0"/>
              </a:rPr>
              <a:t> </a:t>
            </a:r>
            <a:r>
              <a:rPr lang="en-GB" sz="2400" b="1" dirty="0" smtClean="0">
                <a:latin typeface="Tahoma" pitchFamily="34" charset="0"/>
              </a:rPr>
              <a:t>Full </a:t>
            </a:r>
            <a:r>
              <a:rPr lang="en-GB" sz="2400" b="1" u="sng" dirty="0" smtClean="0">
                <a:latin typeface="Tahoma" pitchFamily="34" charset="0"/>
              </a:rPr>
              <a:t>detailed sentences</a:t>
            </a:r>
            <a:r>
              <a:rPr lang="en-GB" sz="2400" u="sng" dirty="0" smtClean="0">
                <a:latin typeface="Tahoma" pitchFamily="34" charset="0"/>
              </a:rPr>
              <a:t> </a:t>
            </a:r>
            <a:r>
              <a:rPr lang="en-GB" sz="2400" dirty="0" smtClean="0">
                <a:latin typeface="Tahoma" pitchFamily="34" charset="0"/>
              </a:rPr>
              <a:t>showing </a:t>
            </a:r>
            <a:r>
              <a:rPr lang="en-GB" sz="2400" b="1" u="sng" dirty="0" smtClean="0">
                <a:latin typeface="Tahoma" pitchFamily="34" charset="0"/>
              </a:rPr>
              <a:t>excellent understandin</a:t>
            </a:r>
            <a:r>
              <a:rPr lang="en-GB" sz="2400" b="1" dirty="0" smtClean="0">
                <a:latin typeface="Tahoma" pitchFamily="34" charset="0"/>
              </a:rPr>
              <a:t>g</a:t>
            </a:r>
            <a:r>
              <a:rPr lang="en-GB" sz="2400" dirty="0" smtClean="0">
                <a:latin typeface="Tahoma" pitchFamily="34" charset="0"/>
              </a:rPr>
              <a:t> of </a:t>
            </a:r>
            <a:r>
              <a:rPr lang="en-GB" sz="2400" b="1" dirty="0" smtClean="0">
                <a:latin typeface="Tahoma" pitchFamily="34" charset="0"/>
              </a:rPr>
              <a:t>key Art words.</a:t>
            </a:r>
          </a:p>
          <a:p>
            <a:pPr marL="609600" indent="-609600" eaLnBrk="1" hangingPunct="1">
              <a:lnSpc>
                <a:spcPct val="90000"/>
              </a:lnSpc>
              <a:buFontTx/>
              <a:buNone/>
            </a:pPr>
            <a:endParaRPr lang="en-GB" sz="2400" b="1" u="sng" dirty="0" smtClean="0">
              <a:solidFill>
                <a:srgbClr val="FF0000"/>
              </a:solidFill>
              <a:latin typeface="Tahoma" pitchFamily="34" charset="0"/>
            </a:endParaRPr>
          </a:p>
          <a:p>
            <a:pPr marL="609600" indent="-609600" eaLnBrk="1" hangingPunct="1">
              <a:lnSpc>
                <a:spcPct val="90000"/>
              </a:lnSpc>
              <a:buFontTx/>
              <a:buNone/>
            </a:pPr>
            <a:r>
              <a:rPr lang="en-GB" sz="2400" b="1" u="sng" dirty="0" smtClean="0">
                <a:solidFill>
                  <a:srgbClr val="009900"/>
                </a:solidFill>
                <a:latin typeface="Tahoma" pitchFamily="34" charset="0"/>
              </a:rPr>
              <a:t>Level 3A:</a:t>
            </a:r>
            <a:r>
              <a:rPr lang="en-GB" sz="2400" b="1" dirty="0" smtClean="0">
                <a:solidFill>
                  <a:srgbClr val="009900"/>
                </a:solidFill>
                <a:latin typeface="Tahoma" pitchFamily="34" charset="0"/>
              </a:rPr>
              <a:t> </a:t>
            </a:r>
            <a:r>
              <a:rPr lang="en-GB" sz="2400" b="1" u="sng" dirty="0" smtClean="0">
                <a:latin typeface="Tahoma" pitchFamily="34" charset="0"/>
              </a:rPr>
              <a:t>Sentences flow</a:t>
            </a:r>
            <a:r>
              <a:rPr lang="en-GB" sz="2400" dirty="0" smtClean="0">
                <a:latin typeface="Tahoma" pitchFamily="34" charset="0"/>
              </a:rPr>
              <a:t> showing </a:t>
            </a:r>
            <a:r>
              <a:rPr lang="en-GB" sz="2400" b="1" u="sng" dirty="0" smtClean="0">
                <a:latin typeface="Tahoma" pitchFamily="34" charset="0"/>
              </a:rPr>
              <a:t>good understanding</a:t>
            </a:r>
            <a:r>
              <a:rPr lang="en-GB" sz="2400" b="1" dirty="0" smtClean="0">
                <a:latin typeface="Tahoma" pitchFamily="34" charset="0"/>
              </a:rPr>
              <a:t> of key Art words.</a:t>
            </a:r>
          </a:p>
          <a:p>
            <a:pPr marL="609600" indent="-609600" eaLnBrk="1" hangingPunct="1">
              <a:lnSpc>
                <a:spcPct val="90000"/>
              </a:lnSpc>
              <a:buFontTx/>
              <a:buNone/>
            </a:pPr>
            <a:endParaRPr lang="en-GB" sz="2400" b="1" dirty="0" smtClean="0">
              <a:latin typeface="Tahoma" pitchFamily="34" charset="0"/>
            </a:endParaRPr>
          </a:p>
          <a:p>
            <a:pPr marL="609600" indent="-609600" eaLnBrk="1" hangingPunct="1">
              <a:spcBef>
                <a:spcPct val="0"/>
              </a:spcBef>
              <a:buFontTx/>
              <a:buNone/>
            </a:pPr>
            <a:r>
              <a:rPr lang="en-GB" sz="2400" b="1" u="sng" dirty="0" smtClean="0">
                <a:solidFill>
                  <a:srgbClr val="FF6600"/>
                </a:solidFill>
                <a:latin typeface="Tahoma" pitchFamily="34" charset="0"/>
              </a:rPr>
              <a:t>Level 3B:</a:t>
            </a:r>
            <a:r>
              <a:rPr lang="en-GB" sz="2400" b="1" dirty="0" smtClean="0">
                <a:solidFill>
                  <a:srgbClr val="FF6600"/>
                </a:solidFill>
                <a:latin typeface="Tahoma" pitchFamily="34" charset="0"/>
              </a:rPr>
              <a:t> </a:t>
            </a:r>
            <a:r>
              <a:rPr lang="en-GB" sz="2400" b="1" u="sng" dirty="0" smtClean="0">
                <a:latin typeface="Tahoma" pitchFamily="34" charset="0"/>
              </a:rPr>
              <a:t>Sentences may not all flow</a:t>
            </a:r>
            <a:r>
              <a:rPr lang="en-GB" sz="2400" dirty="0" smtClean="0">
                <a:latin typeface="Tahoma" pitchFamily="34" charset="0"/>
              </a:rPr>
              <a:t> but show </a:t>
            </a:r>
            <a:r>
              <a:rPr lang="en-GB" sz="2400" b="1" dirty="0" smtClean="0">
                <a:latin typeface="Tahoma" pitchFamily="34" charset="0"/>
              </a:rPr>
              <a:t>understanding</a:t>
            </a:r>
            <a:r>
              <a:rPr lang="en-GB" sz="2400" dirty="0" smtClean="0">
                <a:latin typeface="Tahoma" pitchFamily="34" charset="0"/>
              </a:rPr>
              <a:t> of </a:t>
            </a:r>
            <a:r>
              <a:rPr lang="en-GB" sz="2400" b="1" dirty="0" smtClean="0">
                <a:latin typeface="Tahoma" pitchFamily="34" charset="0"/>
              </a:rPr>
              <a:t>key Art words.</a:t>
            </a:r>
            <a:endParaRPr lang="en-GB" sz="2400" b="1" u="sng" dirty="0" smtClean="0">
              <a:latin typeface="Tahoma" pitchFamily="34" charset="0"/>
            </a:endParaRPr>
          </a:p>
          <a:p>
            <a:pPr marL="609600" indent="-609600" eaLnBrk="1" hangingPunct="1">
              <a:buFontTx/>
              <a:buNone/>
            </a:pPr>
            <a:endParaRPr lang="en-GB" sz="2400" b="1" u="sng" dirty="0" smtClean="0">
              <a:solidFill>
                <a:srgbClr val="FF6600"/>
              </a:solidFill>
              <a:latin typeface="Tahoma" pitchFamily="34" charset="0"/>
            </a:endParaRPr>
          </a:p>
          <a:p>
            <a:pPr marL="609600" indent="-609600" eaLnBrk="1" hangingPunct="1">
              <a:buFontTx/>
              <a:buNone/>
            </a:pPr>
            <a:r>
              <a:rPr lang="en-GB" sz="2400" b="1" u="sng" dirty="0" smtClean="0">
                <a:solidFill>
                  <a:srgbClr val="FF6600"/>
                </a:solidFill>
                <a:latin typeface="Tahoma" pitchFamily="34" charset="0"/>
              </a:rPr>
              <a:t>Level 3C:</a:t>
            </a:r>
            <a:r>
              <a:rPr lang="en-GB" sz="2400" dirty="0" smtClean="0">
                <a:solidFill>
                  <a:srgbClr val="FF6600"/>
                </a:solidFill>
                <a:latin typeface="Tahoma" pitchFamily="34" charset="0"/>
              </a:rPr>
              <a:t> </a:t>
            </a:r>
            <a:r>
              <a:rPr lang="en-GB" sz="2400" b="1" u="sng" dirty="0" smtClean="0">
                <a:latin typeface="Tahoma" pitchFamily="34" charset="0"/>
              </a:rPr>
              <a:t>Sentences do not flow</a:t>
            </a:r>
            <a:r>
              <a:rPr lang="en-GB" sz="2400" dirty="0" smtClean="0">
                <a:latin typeface="Tahoma" pitchFamily="34" charset="0"/>
              </a:rPr>
              <a:t> but show </a:t>
            </a:r>
            <a:r>
              <a:rPr lang="en-GB" sz="2400" b="1" u="sng" dirty="0" smtClean="0">
                <a:latin typeface="Tahoma" pitchFamily="34" charset="0"/>
              </a:rPr>
              <a:t>some understanding</a:t>
            </a:r>
            <a:r>
              <a:rPr lang="en-GB" sz="2400" dirty="0" smtClean="0">
                <a:latin typeface="Tahoma" pitchFamily="34" charset="0"/>
              </a:rPr>
              <a:t> of </a:t>
            </a:r>
            <a:r>
              <a:rPr lang="en-GB" sz="2400" b="1" dirty="0" smtClean="0">
                <a:latin typeface="Tahoma" pitchFamily="34" charset="0"/>
              </a:rPr>
              <a:t>key Art</a:t>
            </a:r>
            <a:r>
              <a:rPr lang="en-GB" sz="2400" dirty="0" smtClean="0">
                <a:latin typeface="Tahoma" pitchFamily="34" charset="0"/>
              </a:rPr>
              <a:t> </a:t>
            </a:r>
            <a:r>
              <a:rPr lang="en-GB" sz="2400" b="1" dirty="0" smtClean="0">
                <a:latin typeface="Tahoma" pitchFamily="34" charset="0"/>
              </a:rPr>
              <a:t>words. </a:t>
            </a:r>
            <a:r>
              <a:rPr lang="en-GB" sz="2400" dirty="0" smtClean="0">
                <a:latin typeface="Tahoma" pitchFamily="34" charset="0"/>
              </a:rPr>
              <a:t>There </a:t>
            </a:r>
            <a:r>
              <a:rPr lang="en-GB" sz="2400" b="1" dirty="0" smtClean="0">
                <a:latin typeface="Tahoma" pitchFamily="34" charset="0"/>
              </a:rPr>
              <a:t>may be a </a:t>
            </a:r>
            <a:r>
              <a:rPr lang="en-GB" sz="2400" b="1" u="sng" dirty="0" smtClean="0">
                <a:latin typeface="Tahoma" pitchFamily="34" charset="0"/>
              </a:rPr>
              <a:t>few spelling mistakes.</a:t>
            </a:r>
          </a:p>
          <a:p>
            <a:pPr marL="609600" indent="-609600" eaLnBrk="1" hangingPunct="1">
              <a:lnSpc>
                <a:spcPct val="90000"/>
              </a:lnSpc>
              <a:buFontTx/>
              <a:buNone/>
            </a:pPr>
            <a:endParaRPr lang="en-GB" sz="2400" b="1" u="sng" dirty="0" smtClean="0">
              <a:solidFill>
                <a:srgbClr val="FF0000"/>
              </a:solidFill>
            </a:endParaRPr>
          </a:p>
          <a:p>
            <a:pPr marL="609600" indent="-609600" eaLnBrk="1" hangingPunct="1">
              <a:lnSpc>
                <a:spcPct val="90000"/>
              </a:lnSpc>
              <a:buFontTx/>
              <a:buNone/>
            </a:pPr>
            <a:r>
              <a:rPr lang="en-GB" sz="2400" b="1" u="sng" dirty="0" smtClean="0">
                <a:solidFill>
                  <a:srgbClr val="FF0000"/>
                </a:solidFill>
                <a:latin typeface="Tahoma" pitchFamily="34" charset="0"/>
                <a:cs typeface="Tahoma" pitchFamily="34" charset="0"/>
              </a:rPr>
              <a:t>Level 2A:</a:t>
            </a:r>
            <a:r>
              <a:rPr lang="en-GB" sz="2400" dirty="0" smtClean="0">
                <a:solidFill>
                  <a:srgbClr val="FF0000"/>
                </a:solidFill>
                <a:latin typeface="Tahoma" pitchFamily="34" charset="0"/>
                <a:cs typeface="Tahoma" pitchFamily="34" charset="0"/>
              </a:rPr>
              <a:t> </a:t>
            </a:r>
            <a:r>
              <a:rPr lang="en-GB" sz="2400" b="1" u="sng" dirty="0" smtClean="0">
                <a:latin typeface="Tahoma" pitchFamily="34" charset="0"/>
                <a:cs typeface="Tahoma" pitchFamily="34" charset="0"/>
              </a:rPr>
              <a:t>One worded answers</a:t>
            </a:r>
            <a:r>
              <a:rPr lang="en-GB" sz="2400" b="1" dirty="0" smtClean="0">
                <a:latin typeface="Tahoma" pitchFamily="34" charset="0"/>
                <a:cs typeface="Tahoma" pitchFamily="34" charset="0"/>
              </a:rPr>
              <a:t> </a:t>
            </a:r>
            <a:r>
              <a:rPr lang="en-GB" sz="2400" dirty="0" smtClean="0">
                <a:latin typeface="Tahoma" pitchFamily="34" charset="0"/>
                <a:cs typeface="Tahoma" pitchFamily="34" charset="0"/>
              </a:rPr>
              <a:t>or </a:t>
            </a:r>
            <a:r>
              <a:rPr lang="en-GB" sz="2400" b="1" dirty="0" smtClean="0">
                <a:latin typeface="Tahoma" pitchFamily="34" charset="0"/>
                <a:cs typeface="Tahoma" pitchFamily="34" charset="0"/>
              </a:rPr>
              <a:t>very </a:t>
            </a:r>
            <a:r>
              <a:rPr lang="en-GB" sz="2400" b="1" u="sng" dirty="0" smtClean="0">
                <a:latin typeface="Tahoma" pitchFamily="34" charset="0"/>
                <a:cs typeface="Tahoma" pitchFamily="34" charset="0"/>
              </a:rPr>
              <a:t>disjointed sentences</a:t>
            </a:r>
            <a:r>
              <a:rPr lang="en-GB" sz="2400" b="1" dirty="0" smtClean="0">
                <a:latin typeface="Tahoma" pitchFamily="34" charset="0"/>
                <a:cs typeface="Tahoma" pitchFamily="34" charset="0"/>
              </a:rPr>
              <a:t> </a:t>
            </a:r>
            <a:r>
              <a:rPr lang="en-GB" sz="2400" dirty="0" smtClean="0">
                <a:latin typeface="Tahoma" pitchFamily="34" charset="0"/>
                <a:cs typeface="Tahoma" pitchFamily="34" charset="0"/>
              </a:rPr>
              <a:t>with some </a:t>
            </a:r>
            <a:r>
              <a:rPr lang="en-GB" sz="2400" b="1" u="sng" dirty="0" smtClean="0">
                <a:latin typeface="Tahoma" pitchFamily="34" charset="0"/>
                <a:cs typeface="Tahoma" pitchFamily="34" charset="0"/>
              </a:rPr>
              <a:t>spelling mistakes.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 calcmode="lin" valueType="num">
                                      <p:cBhvr>
                                        <p:cTn id="7" dur="500" fill="hold"/>
                                        <p:tgtEl>
                                          <p:spTgt spid="8198">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8198">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8198">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8198">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819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8198">
                                            <p:txEl>
                                              <p:pRg st="2" end="2"/>
                                            </p:txEl>
                                          </p:spTgt>
                                        </p:tgtEl>
                                        <p:attrNameLst>
                                          <p:attrName>style.visibility</p:attrName>
                                        </p:attrNameLst>
                                      </p:cBhvr>
                                      <p:to>
                                        <p:strVal val="visible"/>
                                      </p:to>
                                    </p:set>
                                    <p:anim calcmode="lin" valueType="num">
                                      <p:cBhvr>
                                        <p:cTn id="16" dur="500" fill="hold"/>
                                        <p:tgtEl>
                                          <p:spTgt spid="8198">
                                            <p:txEl>
                                              <p:pRg st="2" end="2"/>
                                            </p:txEl>
                                          </p:spTgt>
                                        </p:tgtEl>
                                        <p:attrNameLst>
                                          <p:attrName>ppt_w</p:attrName>
                                        </p:attrNameLst>
                                      </p:cBhvr>
                                      <p:tavLst>
                                        <p:tav tm="0">
                                          <p:val>
                                            <p:strVal val="#ppt_w*0.05"/>
                                          </p:val>
                                        </p:tav>
                                        <p:tav tm="100000">
                                          <p:val>
                                            <p:strVal val="#ppt_w"/>
                                          </p:val>
                                        </p:tav>
                                      </p:tavLst>
                                    </p:anim>
                                    <p:anim calcmode="lin" valueType="num">
                                      <p:cBhvr>
                                        <p:cTn id="17" dur="500" fill="hold"/>
                                        <p:tgtEl>
                                          <p:spTgt spid="8198">
                                            <p:txEl>
                                              <p:pRg st="2" end="2"/>
                                            </p:txEl>
                                          </p:spTgt>
                                        </p:tgtEl>
                                        <p:attrNameLst>
                                          <p:attrName>ppt_h</p:attrName>
                                        </p:attrNameLst>
                                      </p:cBhvr>
                                      <p:tavLst>
                                        <p:tav tm="0">
                                          <p:val>
                                            <p:strVal val="#ppt_h"/>
                                          </p:val>
                                        </p:tav>
                                        <p:tav tm="100000">
                                          <p:val>
                                            <p:strVal val="#ppt_h"/>
                                          </p:val>
                                        </p:tav>
                                      </p:tavLst>
                                    </p:anim>
                                    <p:anim calcmode="lin" valueType="num">
                                      <p:cBhvr>
                                        <p:cTn id="18" dur="500" fill="hold"/>
                                        <p:tgtEl>
                                          <p:spTgt spid="8198">
                                            <p:txEl>
                                              <p:pRg st="2" end="2"/>
                                            </p:txEl>
                                          </p:spTgt>
                                        </p:tgtEl>
                                        <p:attrNameLst>
                                          <p:attrName>ppt_x</p:attrName>
                                        </p:attrNameLst>
                                      </p:cBhvr>
                                      <p:tavLst>
                                        <p:tav tm="0">
                                          <p:val>
                                            <p:strVal val="#ppt_x-.2"/>
                                          </p:val>
                                        </p:tav>
                                        <p:tav tm="100000">
                                          <p:val>
                                            <p:strVal val="#ppt_x"/>
                                          </p:val>
                                        </p:tav>
                                      </p:tavLst>
                                    </p:anim>
                                    <p:anim calcmode="lin" valueType="num">
                                      <p:cBhvr>
                                        <p:cTn id="19" dur="500" fill="hold"/>
                                        <p:tgtEl>
                                          <p:spTgt spid="8198">
                                            <p:txEl>
                                              <p:pRg st="2" end="2"/>
                                            </p:txEl>
                                          </p:spTgt>
                                        </p:tgtEl>
                                        <p:attrNameLst>
                                          <p:attrName>ppt_y</p:attrName>
                                        </p:attrNameLst>
                                      </p:cBhvr>
                                      <p:tavLst>
                                        <p:tav tm="0">
                                          <p:val>
                                            <p:strVal val="#ppt_y"/>
                                          </p:val>
                                        </p:tav>
                                        <p:tav tm="100000">
                                          <p:val>
                                            <p:strVal val="#ppt_y"/>
                                          </p:val>
                                        </p:tav>
                                      </p:tavLst>
                                    </p:anim>
                                    <p:animEffect transition="in" filter="fade">
                                      <p:cBhvr>
                                        <p:cTn id="20" dur="500"/>
                                        <p:tgtEl>
                                          <p:spTgt spid="8198">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8198">
                                            <p:txEl>
                                              <p:pRg st="4" end="4"/>
                                            </p:txEl>
                                          </p:spTgt>
                                        </p:tgtEl>
                                        <p:attrNameLst>
                                          <p:attrName>style.visibility</p:attrName>
                                        </p:attrNameLst>
                                      </p:cBhvr>
                                      <p:to>
                                        <p:strVal val="visible"/>
                                      </p:to>
                                    </p:set>
                                    <p:anim calcmode="lin" valueType="num">
                                      <p:cBhvr>
                                        <p:cTn id="25" dur="500" fill="hold"/>
                                        <p:tgtEl>
                                          <p:spTgt spid="8198">
                                            <p:txEl>
                                              <p:pRg st="4" end="4"/>
                                            </p:txEl>
                                          </p:spTgt>
                                        </p:tgtEl>
                                        <p:attrNameLst>
                                          <p:attrName>ppt_w</p:attrName>
                                        </p:attrNameLst>
                                      </p:cBhvr>
                                      <p:tavLst>
                                        <p:tav tm="0">
                                          <p:val>
                                            <p:strVal val="#ppt_w*0.05"/>
                                          </p:val>
                                        </p:tav>
                                        <p:tav tm="100000">
                                          <p:val>
                                            <p:strVal val="#ppt_w"/>
                                          </p:val>
                                        </p:tav>
                                      </p:tavLst>
                                    </p:anim>
                                    <p:anim calcmode="lin" valueType="num">
                                      <p:cBhvr>
                                        <p:cTn id="26" dur="500" fill="hold"/>
                                        <p:tgtEl>
                                          <p:spTgt spid="8198">
                                            <p:txEl>
                                              <p:pRg st="4" end="4"/>
                                            </p:txEl>
                                          </p:spTgt>
                                        </p:tgtEl>
                                        <p:attrNameLst>
                                          <p:attrName>ppt_h</p:attrName>
                                        </p:attrNameLst>
                                      </p:cBhvr>
                                      <p:tavLst>
                                        <p:tav tm="0">
                                          <p:val>
                                            <p:strVal val="#ppt_h"/>
                                          </p:val>
                                        </p:tav>
                                        <p:tav tm="100000">
                                          <p:val>
                                            <p:strVal val="#ppt_h"/>
                                          </p:val>
                                        </p:tav>
                                      </p:tavLst>
                                    </p:anim>
                                    <p:anim calcmode="lin" valueType="num">
                                      <p:cBhvr>
                                        <p:cTn id="27" dur="500" fill="hold"/>
                                        <p:tgtEl>
                                          <p:spTgt spid="8198">
                                            <p:txEl>
                                              <p:pRg st="4" end="4"/>
                                            </p:txEl>
                                          </p:spTgt>
                                        </p:tgtEl>
                                        <p:attrNameLst>
                                          <p:attrName>ppt_x</p:attrName>
                                        </p:attrNameLst>
                                      </p:cBhvr>
                                      <p:tavLst>
                                        <p:tav tm="0">
                                          <p:val>
                                            <p:strVal val="#ppt_x-.2"/>
                                          </p:val>
                                        </p:tav>
                                        <p:tav tm="100000">
                                          <p:val>
                                            <p:strVal val="#ppt_x"/>
                                          </p:val>
                                        </p:tav>
                                      </p:tavLst>
                                    </p:anim>
                                    <p:anim calcmode="lin" valueType="num">
                                      <p:cBhvr>
                                        <p:cTn id="28" dur="500" fill="hold"/>
                                        <p:tgtEl>
                                          <p:spTgt spid="8198">
                                            <p:txEl>
                                              <p:pRg st="4" end="4"/>
                                            </p:txEl>
                                          </p:spTgt>
                                        </p:tgtEl>
                                        <p:attrNameLst>
                                          <p:attrName>ppt_y</p:attrName>
                                        </p:attrNameLst>
                                      </p:cBhvr>
                                      <p:tavLst>
                                        <p:tav tm="0">
                                          <p:val>
                                            <p:strVal val="#ppt_y"/>
                                          </p:val>
                                        </p:tav>
                                        <p:tav tm="100000">
                                          <p:val>
                                            <p:strVal val="#ppt_y"/>
                                          </p:val>
                                        </p:tav>
                                      </p:tavLst>
                                    </p:anim>
                                    <p:animEffect transition="in" filter="fade">
                                      <p:cBhvr>
                                        <p:cTn id="29" dur="500"/>
                                        <p:tgtEl>
                                          <p:spTgt spid="8198">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8198">
                                            <p:txEl>
                                              <p:pRg st="6" end="6"/>
                                            </p:txEl>
                                          </p:spTgt>
                                        </p:tgtEl>
                                        <p:attrNameLst>
                                          <p:attrName>style.visibility</p:attrName>
                                        </p:attrNameLst>
                                      </p:cBhvr>
                                      <p:to>
                                        <p:strVal val="visible"/>
                                      </p:to>
                                    </p:set>
                                    <p:anim calcmode="lin" valueType="num">
                                      <p:cBhvr>
                                        <p:cTn id="34" dur="500" fill="hold"/>
                                        <p:tgtEl>
                                          <p:spTgt spid="8198">
                                            <p:txEl>
                                              <p:pRg st="6" end="6"/>
                                            </p:txEl>
                                          </p:spTgt>
                                        </p:tgtEl>
                                        <p:attrNameLst>
                                          <p:attrName>ppt_w</p:attrName>
                                        </p:attrNameLst>
                                      </p:cBhvr>
                                      <p:tavLst>
                                        <p:tav tm="0">
                                          <p:val>
                                            <p:strVal val="#ppt_w*0.05"/>
                                          </p:val>
                                        </p:tav>
                                        <p:tav tm="100000">
                                          <p:val>
                                            <p:strVal val="#ppt_w"/>
                                          </p:val>
                                        </p:tav>
                                      </p:tavLst>
                                    </p:anim>
                                    <p:anim calcmode="lin" valueType="num">
                                      <p:cBhvr>
                                        <p:cTn id="35" dur="500" fill="hold"/>
                                        <p:tgtEl>
                                          <p:spTgt spid="8198">
                                            <p:txEl>
                                              <p:pRg st="6" end="6"/>
                                            </p:txEl>
                                          </p:spTgt>
                                        </p:tgtEl>
                                        <p:attrNameLst>
                                          <p:attrName>ppt_h</p:attrName>
                                        </p:attrNameLst>
                                      </p:cBhvr>
                                      <p:tavLst>
                                        <p:tav tm="0">
                                          <p:val>
                                            <p:strVal val="#ppt_h"/>
                                          </p:val>
                                        </p:tav>
                                        <p:tav tm="100000">
                                          <p:val>
                                            <p:strVal val="#ppt_h"/>
                                          </p:val>
                                        </p:tav>
                                      </p:tavLst>
                                    </p:anim>
                                    <p:anim calcmode="lin" valueType="num">
                                      <p:cBhvr>
                                        <p:cTn id="36" dur="500" fill="hold"/>
                                        <p:tgtEl>
                                          <p:spTgt spid="8198">
                                            <p:txEl>
                                              <p:pRg st="6" end="6"/>
                                            </p:txEl>
                                          </p:spTgt>
                                        </p:tgtEl>
                                        <p:attrNameLst>
                                          <p:attrName>ppt_x</p:attrName>
                                        </p:attrNameLst>
                                      </p:cBhvr>
                                      <p:tavLst>
                                        <p:tav tm="0">
                                          <p:val>
                                            <p:strVal val="#ppt_x-.2"/>
                                          </p:val>
                                        </p:tav>
                                        <p:tav tm="100000">
                                          <p:val>
                                            <p:strVal val="#ppt_x"/>
                                          </p:val>
                                        </p:tav>
                                      </p:tavLst>
                                    </p:anim>
                                    <p:anim calcmode="lin" valueType="num">
                                      <p:cBhvr>
                                        <p:cTn id="37" dur="500" fill="hold"/>
                                        <p:tgtEl>
                                          <p:spTgt spid="8198">
                                            <p:txEl>
                                              <p:pRg st="6" end="6"/>
                                            </p:txEl>
                                          </p:spTgt>
                                        </p:tgtEl>
                                        <p:attrNameLst>
                                          <p:attrName>ppt_y</p:attrName>
                                        </p:attrNameLst>
                                      </p:cBhvr>
                                      <p:tavLst>
                                        <p:tav tm="0">
                                          <p:val>
                                            <p:strVal val="#ppt_y"/>
                                          </p:val>
                                        </p:tav>
                                        <p:tav tm="100000">
                                          <p:val>
                                            <p:strVal val="#ppt_y"/>
                                          </p:val>
                                        </p:tav>
                                      </p:tavLst>
                                    </p:anim>
                                    <p:animEffect transition="in" filter="fade">
                                      <p:cBhvr>
                                        <p:cTn id="38" dur="500"/>
                                        <p:tgtEl>
                                          <p:spTgt spid="8198">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8198">
                                            <p:txEl>
                                              <p:pRg st="8" end="8"/>
                                            </p:txEl>
                                          </p:spTgt>
                                        </p:tgtEl>
                                        <p:attrNameLst>
                                          <p:attrName>style.visibility</p:attrName>
                                        </p:attrNameLst>
                                      </p:cBhvr>
                                      <p:to>
                                        <p:strVal val="visible"/>
                                      </p:to>
                                    </p:set>
                                    <p:anim calcmode="lin" valueType="num">
                                      <p:cBhvr>
                                        <p:cTn id="43" dur="500" fill="hold"/>
                                        <p:tgtEl>
                                          <p:spTgt spid="8198">
                                            <p:txEl>
                                              <p:pRg st="8" end="8"/>
                                            </p:txEl>
                                          </p:spTgt>
                                        </p:tgtEl>
                                        <p:attrNameLst>
                                          <p:attrName>ppt_w</p:attrName>
                                        </p:attrNameLst>
                                      </p:cBhvr>
                                      <p:tavLst>
                                        <p:tav tm="0">
                                          <p:val>
                                            <p:strVal val="#ppt_w*0.05"/>
                                          </p:val>
                                        </p:tav>
                                        <p:tav tm="100000">
                                          <p:val>
                                            <p:strVal val="#ppt_w"/>
                                          </p:val>
                                        </p:tav>
                                      </p:tavLst>
                                    </p:anim>
                                    <p:anim calcmode="lin" valueType="num">
                                      <p:cBhvr>
                                        <p:cTn id="44" dur="500" fill="hold"/>
                                        <p:tgtEl>
                                          <p:spTgt spid="8198">
                                            <p:txEl>
                                              <p:pRg st="8" end="8"/>
                                            </p:txEl>
                                          </p:spTgt>
                                        </p:tgtEl>
                                        <p:attrNameLst>
                                          <p:attrName>ppt_h</p:attrName>
                                        </p:attrNameLst>
                                      </p:cBhvr>
                                      <p:tavLst>
                                        <p:tav tm="0">
                                          <p:val>
                                            <p:strVal val="#ppt_h"/>
                                          </p:val>
                                        </p:tav>
                                        <p:tav tm="100000">
                                          <p:val>
                                            <p:strVal val="#ppt_h"/>
                                          </p:val>
                                        </p:tav>
                                      </p:tavLst>
                                    </p:anim>
                                    <p:anim calcmode="lin" valueType="num">
                                      <p:cBhvr>
                                        <p:cTn id="45" dur="500" fill="hold"/>
                                        <p:tgtEl>
                                          <p:spTgt spid="8198">
                                            <p:txEl>
                                              <p:pRg st="8" end="8"/>
                                            </p:txEl>
                                          </p:spTgt>
                                        </p:tgtEl>
                                        <p:attrNameLst>
                                          <p:attrName>ppt_x</p:attrName>
                                        </p:attrNameLst>
                                      </p:cBhvr>
                                      <p:tavLst>
                                        <p:tav tm="0">
                                          <p:val>
                                            <p:strVal val="#ppt_x-.2"/>
                                          </p:val>
                                        </p:tav>
                                        <p:tav tm="100000">
                                          <p:val>
                                            <p:strVal val="#ppt_x"/>
                                          </p:val>
                                        </p:tav>
                                      </p:tavLst>
                                    </p:anim>
                                    <p:anim calcmode="lin" valueType="num">
                                      <p:cBhvr>
                                        <p:cTn id="46" dur="500" fill="hold"/>
                                        <p:tgtEl>
                                          <p:spTgt spid="8198">
                                            <p:txEl>
                                              <p:pRg st="8" end="8"/>
                                            </p:txEl>
                                          </p:spTgt>
                                        </p:tgtEl>
                                        <p:attrNameLst>
                                          <p:attrName>ppt_y</p:attrName>
                                        </p:attrNameLst>
                                      </p:cBhvr>
                                      <p:tavLst>
                                        <p:tav tm="0">
                                          <p:val>
                                            <p:strVal val="#ppt_y"/>
                                          </p:val>
                                        </p:tav>
                                        <p:tav tm="100000">
                                          <p:val>
                                            <p:strVal val="#ppt_y"/>
                                          </p:val>
                                        </p:tav>
                                      </p:tavLst>
                                    </p:anim>
                                    <p:animEffect transition="in" filter="fade">
                                      <p:cBhvr>
                                        <p:cTn id="47" dur="500"/>
                                        <p:tgtEl>
                                          <p:spTgt spid="819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457200" y="1600200"/>
            <a:ext cx="8229600" cy="4419600"/>
          </a:xfrm>
          <a:prstGeom prst="rect">
            <a:avLst/>
          </a:prstGeom>
          <a:solidFill>
            <a:schemeClr val="bg1"/>
          </a:solidFill>
          <a:ln w="9525">
            <a:noFill/>
            <a:miter lim="800000"/>
            <a:headEnd/>
            <a:tailEnd/>
          </a:ln>
        </p:spPr>
        <p:txBody>
          <a:bodyPr/>
          <a:lstStyle/>
          <a:p>
            <a:pPr marL="342900" indent="-342900" fontAlgn="auto">
              <a:spcBef>
                <a:spcPct val="20000"/>
              </a:spcBef>
              <a:spcAft>
                <a:spcPts val="0"/>
              </a:spcAft>
              <a:buFontTx/>
              <a:buChar char="•"/>
              <a:defRPr/>
            </a:pPr>
            <a:endParaRPr lang="en-GB" sz="4800" b="1" kern="0" dirty="0">
              <a:solidFill>
                <a:srgbClr val="660066"/>
              </a:solidFill>
              <a:latin typeface="Brushed" pitchFamily="2" charset="0"/>
            </a:endParaRPr>
          </a:p>
        </p:txBody>
      </p:sp>
      <p:sp>
        <p:nvSpPr>
          <p:cNvPr id="4" name="Rectangle 3"/>
          <p:cNvSpPr txBox="1">
            <a:spLocks noChangeArrowheads="1"/>
          </p:cNvSpPr>
          <p:nvPr/>
        </p:nvSpPr>
        <p:spPr bwMode="auto">
          <a:xfrm>
            <a:off x="0" y="1500187"/>
            <a:ext cx="8839200" cy="5357813"/>
          </a:xfrm>
          <a:prstGeom prst="rect">
            <a:avLst/>
          </a:prstGeom>
          <a:solidFill>
            <a:schemeClr val="bg1"/>
          </a:solidFill>
          <a:ln w="9525">
            <a:noFill/>
            <a:miter lim="800000"/>
            <a:headEnd/>
            <a:tailEnd/>
          </a:ln>
        </p:spPr>
        <p:txBody>
          <a:bodyPr/>
          <a:lstStyle/>
          <a:p>
            <a:pPr marL="342900" indent="-342900" fontAlgn="auto">
              <a:spcBef>
                <a:spcPct val="20000"/>
              </a:spcBef>
              <a:spcAft>
                <a:spcPts val="0"/>
              </a:spcAft>
              <a:buFont typeface="Arial" pitchFamily="34" charset="0"/>
              <a:buChar char="•"/>
              <a:defRPr/>
            </a:pPr>
            <a:r>
              <a:rPr lang="en-GB" sz="3200" b="1" kern="0" dirty="0">
                <a:solidFill>
                  <a:schemeClr val="accent2">
                    <a:lumMod val="60000"/>
                    <a:lumOff val="40000"/>
                  </a:schemeClr>
                </a:solidFill>
                <a:effectLst>
                  <a:outerShdw blurRad="38100" dist="38100" dir="2700000" algn="tl">
                    <a:srgbClr val="C0C0C0"/>
                  </a:outerShdw>
                </a:effectLst>
                <a:latin typeface="Comic Sans MS" pitchFamily="66" charset="0"/>
              </a:rPr>
              <a:t>Read and check my spellings and writing.</a:t>
            </a:r>
          </a:p>
          <a:p>
            <a:pPr fontAlgn="auto">
              <a:spcBef>
                <a:spcPct val="20000"/>
              </a:spcBef>
              <a:spcAft>
                <a:spcPts val="0"/>
              </a:spcAft>
              <a:buFont typeface="Arial" pitchFamily="34" charset="0"/>
              <a:buChar char="•"/>
              <a:defRPr/>
            </a:pPr>
            <a:r>
              <a:rPr lang="en-GB" sz="3200" b="1" kern="0" dirty="0">
                <a:solidFill>
                  <a:srgbClr val="7030A0"/>
                </a:solidFill>
                <a:effectLst>
                  <a:outerShdw blurRad="38100" dist="38100" dir="2700000" algn="tl">
                    <a:srgbClr val="C0C0C0"/>
                  </a:outerShdw>
                </a:effectLst>
                <a:latin typeface="Comic Sans MS" pitchFamily="66" charset="0"/>
              </a:rPr>
              <a:t> Check my spellings against the key Art </a:t>
            </a:r>
          </a:p>
          <a:p>
            <a:pPr fontAlgn="auto">
              <a:spcBef>
                <a:spcPct val="20000"/>
              </a:spcBef>
              <a:spcAft>
                <a:spcPts val="0"/>
              </a:spcAft>
              <a:defRPr/>
            </a:pPr>
            <a:r>
              <a:rPr lang="en-GB" sz="3200" b="1" kern="0" dirty="0">
                <a:solidFill>
                  <a:srgbClr val="7030A0"/>
                </a:solidFill>
                <a:effectLst>
                  <a:outerShdw blurRad="38100" dist="38100" dir="2700000" algn="tl">
                    <a:srgbClr val="C0C0C0"/>
                  </a:outerShdw>
                </a:effectLst>
                <a:latin typeface="Comic Sans MS" pitchFamily="66" charset="0"/>
              </a:rPr>
              <a:t> word board.</a:t>
            </a:r>
          </a:p>
          <a:p>
            <a:pPr marL="342900" indent="-342900" fontAlgn="auto">
              <a:spcBef>
                <a:spcPct val="20000"/>
              </a:spcBef>
              <a:spcAft>
                <a:spcPts val="0"/>
              </a:spcAft>
              <a:buFont typeface="Arial" pitchFamily="34" charset="0"/>
              <a:buChar char="•"/>
              <a:defRPr/>
            </a:pPr>
            <a:r>
              <a:rPr lang="en-GB" sz="3200" b="1" kern="0" dirty="0">
                <a:solidFill>
                  <a:schemeClr val="accent2">
                    <a:lumMod val="60000"/>
                    <a:lumOff val="40000"/>
                  </a:schemeClr>
                </a:solidFill>
                <a:effectLst>
                  <a:outerShdw blurRad="38100" dist="38100" dir="2700000" algn="tl">
                    <a:srgbClr val="C0C0C0"/>
                  </a:outerShdw>
                </a:effectLst>
                <a:latin typeface="Comic Sans MS" pitchFamily="66" charset="0"/>
              </a:rPr>
              <a:t>Make sure my sentences flow.</a:t>
            </a:r>
          </a:p>
          <a:p>
            <a:pPr marL="342900" indent="-342900" fontAlgn="auto">
              <a:spcBef>
                <a:spcPct val="20000"/>
              </a:spcBef>
              <a:spcAft>
                <a:spcPts val="0"/>
              </a:spcAft>
              <a:buFont typeface="Arial" pitchFamily="34" charset="0"/>
              <a:buChar char="•"/>
              <a:defRPr/>
            </a:pPr>
            <a:r>
              <a:rPr lang="en-GB" sz="3200" b="1" kern="0" dirty="0">
                <a:solidFill>
                  <a:srgbClr val="7030A0"/>
                </a:solidFill>
                <a:effectLst>
                  <a:outerShdw blurRad="38100" dist="38100" dir="2700000" algn="tl">
                    <a:srgbClr val="C0C0C0"/>
                  </a:outerShdw>
                </a:effectLst>
                <a:latin typeface="Comic Sans MS" pitchFamily="66" charset="0"/>
              </a:rPr>
              <a:t>Make sure I use full detailed sentences.</a:t>
            </a:r>
          </a:p>
          <a:p>
            <a:pPr marL="342900" indent="-342900" fontAlgn="auto">
              <a:spcBef>
                <a:spcPct val="20000"/>
              </a:spcBef>
              <a:spcAft>
                <a:spcPts val="0"/>
              </a:spcAft>
              <a:buFont typeface="Arial" pitchFamily="34" charset="0"/>
              <a:buChar char="•"/>
              <a:defRPr/>
            </a:pPr>
            <a:r>
              <a:rPr lang="en-GB" sz="3200" b="1" kern="0" dirty="0">
                <a:solidFill>
                  <a:schemeClr val="accent2">
                    <a:lumMod val="60000"/>
                    <a:lumOff val="40000"/>
                  </a:schemeClr>
                </a:solidFill>
                <a:effectLst>
                  <a:outerShdw blurRad="38100" dist="38100" dir="2700000" algn="tl">
                    <a:srgbClr val="C0C0C0"/>
                  </a:outerShdw>
                </a:effectLst>
                <a:latin typeface="Comic Sans MS" pitchFamily="66" charset="0"/>
              </a:rPr>
              <a:t>Make sure I use key Art words correctly.</a:t>
            </a:r>
          </a:p>
          <a:p>
            <a:pPr marL="342900" indent="-342900" fontAlgn="auto">
              <a:spcBef>
                <a:spcPct val="20000"/>
              </a:spcBef>
              <a:spcAft>
                <a:spcPts val="0"/>
              </a:spcAft>
              <a:buFont typeface="Arial" pitchFamily="34" charset="0"/>
              <a:buChar char="•"/>
              <a:defRPr/>
            </a:pPr>
            <a:r>
              <a:rPr lang="en-GB" sz="3200" b="1" kern="0" dirty="0">
                <a:solidFill>
                  <a:srgbClr val="7030A0"/>
                </a:solidFill>
                <a:effectLst>
                  <a:outerShdw blurRad="38100" dist="38100" dir="2700000" algn="tl">
                    <a:srgbClr val="C0C0C0"/>
                  </a:outerShdw>
                </a:effectLst>
                <a:latin typeface="Comic Sans MS" pitchFamily="66" charset="0"/>
              </a:rPr>
              <a:t>Make sure I use key</a:t>
            </a:r>
          </a:p>
          <a:p>
            <a:pPr marL="342900" indent="-342900" fontAlgn="auto">
              <a:spcBef>
                <a:spcPct val="20000"/>
              </a:spcBef>
              <a:spcAft>
                <a:spcPts val="0"/>
              </a:spcAft>
              <a:defRPr/>
            </a:pPr>
            <a:r>
              <a:rPr lang="en-GB" sz="3200" b="1" kern="0" dirty="0">
                <a:solidFill>
                  <a:srgbClr val="7030A0"/>
                </a:solidFill>
                <a:effectLst>
                  <a:outerShdw blurRad="38100" dist="38100" dir="2700000" algn="tl">
                    <a:srgbClr val="C0C0C0"/>
                  </a:outerShdw>
                </a:effectLst>
                <a:latin typeface="Comic Sans MS" pitchFamily="66" charset="0"/>
              </a:rPr>
              <a:t>  Art words.</a:t>
            </a:r>
          </a:p>
          <a:p>
            <a:pPr marL="342900" indent="-342900" fontAlgn="auto">
              <a:spcBef>
                <a:spcPct val="20000"/>
              </a:spcBef>
              <a:spcAft>
                <a:spcPts val="0"/>
              </a:spcAft>
              <a:defRPr/>
            </a:pPr>
            <a:endParaRPr lang="en-GB" sz="3200" b="1" kern="0" dirty="0">
              <a:solidFill>
                <a:schemeClr val="accent2">
                  <a:lumMod val="60000"/>
                  <a:lumOff val="40000"/>
                </a:schemeClr>
              </a:solidFill>
              <a:effectLst>
                <a:outerShdw blurRad="38100" dist="38100" dir="2700000" algn="tl">
                  <a:srgbClr val="C0C0C0"/>
                </a:outerShdw>
              </a:effectLst>
              <a:latin typeface="+mj-lt"/>
            </a:endParaRPr>
          </a:p>
          <a:p>
            <a:pPr marL="342900" indent="-342900" fontAlgn="auto">
              <a:spcBef>
                <a:spcPct val="20000"/>
              </a:spcBef>
              <a:spcAft>
                <a:spcPts val="0"/>
              </a:spcAft>
              <a:defRPr/>
            </a:pPr>
            <a:endParaRPr lang="en-GB" sz="3200" b="1" kern="0" dirty="0">
              <a:solidFill>
                <a:schemeClr val="accent2">
                  <a:lumMod val="60000"/>
                  <a:lumOff val="40000"/>
                </a:schemeClr>
              </a:solidFill>
              <a:effectLst>
                <a:outerShdw blurRad="38100" dist="38100" dir="2700000" algn="tl">
                  <a:srgbClr val="C0C0C0"/>
                </a:outerShdw>
              </a:effectLst>
              <a:latin typeface="+mj-lt"/>
            </a:endParaRPr>
          </a:p>
          <a:p>
            <a:pPr marL="342900" indent="-342900" fontAlgn="auto">
              <a:spcBef>
                <a:spcPct val="20000"/>
              </a:spcBef>
              <a:spcAft>
                <a:spcPts val="0"/>
              </a:spcAft>
              <a:defRPr/>
            </a:pPr>
            <a:endParaRPr lang="en-GB" sz="4000" b="1" kern="0" dirty="0">
              <a:solidFill>
                <a:schemeClr val="accent2">
                  <a:lumMod val="60000"/>
                  <a:lumOff val="40000"/>
                </a:schemeClr>
              </a:solidFill>
              <a:effectLst>
                <a:outerShdw blurRad="38100" dist="38100" dir="2700000" algn="tl">
                  <a:srgbClr val="C0C0C0"/>
                </a:outerShdw>
              </a:effectLst>
              <a:latin typeface="+mj-lt"/>
            </a:endParaRPr>
          </a:p>
          <a:p>
            <a:pPr marL="342900" indent="-342900" fontAlgn="auto">
              <a:spcBef>
                <a:spcPct val="20000"/>
              </a:spcBef>
              <a:spcAft>
                <a:spcPts val="0"/>
              </a:spcAft>
              <a:defRPr/>
            </a:pPr>
            <a:endParaRPr lang="en-GB" b="1" kern="0" dirty="0">
              <a:solidFill>
                <a:schemeClr val="accent2">
                  <a:lumMod val="60000"/>
                  <a:lumOff val="40000"/>
                </a:schemeClr>
              </a:solidFill>
              <a:effectLst>
                <a:outerShdw blurRad="38100" dist="38100" dir="2700000" algn="tl">
                  <a:srgbClr val="C0C0C0"/>
                </a:outerShdw>
              </a:effectLst>
              <a:latin typeface="+mj-lt"/>
            </a:endParaRPr>
          </a:p>
        </p:txBody>
      </p:sp>
      <p:sp>
        <p:nvSpPr>
          <p:cNvPr id="7170" name="Rectangle 2"/>
          <p:cNvSpPr>
            <a:spLocks noGrp="1" noChangeArrowheads="1"/>
          </p:cNvSpPr>
          <p:nvPr>
            <p:ph type="title"/>
          </p:nvPr>
        </p:nvSpPr>
        <p:spPr>
          <a:xfrm>
            <a:off x="500063" y="0"/>
            <a:ext cx="8229600" cy="1556792"/>
          </a:xfrm>
        </p:spPr>
        <p:txBody>
          <a:bodyPr rtlCol="0">
            <a:normAutofit fontScale="90000"/>
          </a:bodyPr>
          <a:lstStyle/>
          <a:p>
            <a:pPr eaLnBrk="1" fontAlgn="auto" hangingPunct="1">
              <a:spcAft>
                <a:spcPts val="0"/>
              </a:spcAft>
              <a:defRPr/>
            </a:pPr>
            <a:r>
              <a:rPr lang="en-GB" sz="4000" b="1" u="sng" dirty="0" smtClean="0">
                <a:solidFill>
                  <a:srgbClr val="7030A0"/>
                </a:solidFill>
              </a:rPr>
              <a:t/>
            </a:r>
            <a:br>
              <a:rPr lang="en-GB" sz="4000" b="1" u="sng" dirty="0" smtClean="0">
                <a:solidFill>
                  <a:srgbClr val="7030A0"/>
                </a:solidFill>
              </a:rPr>
            </a:br>
            <a:r>
              <a:rPr lang="en-GB" sz="4000" b="1" u="sng" dirty="0" smtClean="0">
                <a:solidFill>
                  <a:srgbClr val="7030A0"/>
                </a:solidFill>
              </a:rPr>
              <a:t/>
            </a:r>
            <a:br>
              <a:rPr lang="en-GB" sz="4000" b="1" u="sng" dirty="0" smtClean="0">
                <a:solidFill>
                  <a:srgbClr val="7030A0"/>
                </a:solidFill>
              </a:rPr>
            </a:br>
            <a:r>
              <a:rPr lang="en-GB" sz="4000" b="1" u="sng" dirty="0" smtClean="0">
                <a:solidFill>
                  <a:srgbClr val="7030A0"/>
                </a:solidFill>
              </a:rPr>
              <a:t/>
            </a:r>
            <a:br>
              <a:rPr lang="en-GB" sz="4000" b="1" u="sng" dirty="0" smtClean="0">
                <a:solidFill>
                  <a:srgbClr val="7030A0"/>
                </a:solidFill>
              </a:rPr>
            </a:br>
            <a:r>
              <a:rPr lang="en-GB" sz="4000" b="1" u="sng" dirty="0" smtClean="0">
                <a:solidFill>
                  <a:srgbClr val="7030A0"/>
                </a:solidFill>
              </a:rPr>
              <a:t>Set your partner 2 targets</a:t>
            </a:r>
            <a:br>
              <a:rPr lang="en-GB" sz="4000" b="1" u="sng" dirty="0" smtClean="0">
                <a:solidFill>
                  <a:srgbClr val="7030A0"/>
                </a:solidFill>
              </a:rPr>
            </a:br>
            <a:r>
              <a:rPr lang="en-GB" sz="4000" b="1" u="sng" dirty="0" smtClean="0">
                <a:solidFill>
                  <a:srgbClr val="7030A0"/>
                </a:solidFill>
              </a:rPr>
              <a:t>(Discuss target ideas on your table)</a:t>
            </a:r>
            <a:r>
              <a:rPr lang="en-GB" sz="4000" b="1" dirty="0" smtClean="0">
                <a:solidFill>
                  <a:srgbClr val="7030A0"/>
                </a:solidFill>
              </a:rPr>
              <a:t/>
            </a:r>
            <a:br>
              <a:rPr lang="en-GB" sz="4000" b="1" dirty="0" smtClean="0">
                <a:solidFill>
                  <a:srgbClr val="7030A0"/>
                </a:solidFill>
              </a:rPr>
            </a:br>
            <a:r>
              <a:rPr lang="en-GB" sz="4000" b="1" dirty="0" smtClean="0">
                <a:solidFill>
                  <a:srgbClr val="00B050"/>
                </a:solidFill>
              </a:rPr>
              <a:t>They need to...</a:t>
            </a:r>
            <a:r>
              <a:rPr lang="en-GB" sz="4000" b="1" dirty="0" smtClean="0"/>
              <a:t/>
            </a:r>
            <a:br>
              <a:rPr lang="en-GB" sz="4000" b="1" dirty="0" smtClean="0"/>
            </a:br>
            <a:r>
              <a:rPr lang="en-GB" sz="4000" dirty="0" smtClean="0"/>
              <a:t/>
            </a:r>
            <a:br>
              <a:rPr lang="en-GB" sz="4000" dirty="0" smtClean="0"/>
            </a:br>
            <a:r>
              <a:rPr lang="en-GB" sz="4000" dirty="0" smtClean="0"/>
              <a:t/>
            </a:r>
            <a:br>
              <a:rPr lang="en-GB" sz="4000" dirty="0" smtClean="0"/>
            </a:br>
            <a:endParaRPr lang="en-GB" sz="4000" dirty="0" smtClean="0">
              <a:solidFill>
                <a:srgbClr val="FF0000"/>
              </a:solidFill>
            </a:endParaRPr>
          </a:p>
        </p:txBody>
      </p:sp>
      <p:pic>
        <p:nvPicPr>
          <p:cNvPr id="9" name="Picture 2" descr="http://upload.wikimedia.org/wikipedia/commons/c/c2/Wedding_kimono.jpg"/>
          <p:cNvPicPr>
            <a:picLocks noChangeAspect="1" noChangeArrowheads="1"/>
          </p:cNvPicPr>
          <p:nvPr/>
        </p:nvPicPr>
        <p:blipFill>
          <a:blip r:embed="rId2" cstate="print"/>
          <a:srcRect l="27188" r="22319" b="64809"/>
          <a:stretch>
            <a:fillRect/>
          </a:stretch>
        </p:blipFill>
        <p:spPr bwMode="auto">
          <a:xfrm>
            <a:off x="6948264" y="4307411"/>
            <a:ext cx="2195736" cy="2550589"/>
          </a:xfrm>
          <a:prstGeom prst="rect">
            <a:avLst/>
          </a:prstGeom>
          <a:noFill/>
        </p:spPr>
      </p:pic>
      <p:sp>
        <p:nvSpPr>
          <p:cNvPr id="6" name="Cloud Callout 5"/>
          <p:cNvSpPr/>
          <p:nvPr/>
        </p:nvSpPr>
        <p:spPr>
          <a:xfrm rot="4684912" flipV="1">
            <a:off x="4886325" y="4691063"/>
            <a:ext cx="1519237" cy="247173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6630" name="TextBox 6"/>
          <p:cNvSpPr txBox="1">
            <a:spLocks noChangeArrowheads="1"/>
          </p:cNvSpPr>
          <p:nvPr/>
        </p:nvSpPr>
        <p:spPr bwMode="auto">
          <a:xfrm>
            <a:off x="5143500" y="5429250"/>
            <a:ext cx="1071563" cy="1200150"/>
          </a:xfrm>
          <a:prstGeom prst="rect">
            <a:avLst/>
          </a:prstGeom>
          <a:noFill/>
          <a:ln w="9525">
            <a:noFill/>
            <a:miter lim="800000"/>
            <a:headEnd/>
            <a:tailEnd/>
          </a:ln>
        </p:spPr>
        <p:txBody>
          <a:bodyPr>
            <a:spAutoFit/>
          </a:bodyPr>
          <a:lstStyle/>
          <a:p>
            <a:r>
              <a:rPr lang="en-GB" sz="7200" dirty="0">
                <a:latin typeface="Calibri"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7170"/>
                                        </p:tgtEl>
                                        <p:attrNameLst>
                                          <p:attrName>style.color</p:attrName>
                                        </p:attrNameLst>
                                      </p:cBhvr>
                                      <p:to>
                                        <p:clrVal>
                                          <a:srgbClr val="9933FF"/>
                                        </p:clrVal>
                                      </p:to>
                                    </p:set>
                                    <p:set>
                                      <p:cBhvr>
                                        <p:cTn id="7" dur="500" fill="hold"/>
                                        <p:tgtEl>
                                          <p:spTgt spid="7170"/>
                                        </p:tgtEl>
                                        <p:attrNameLst>
                                          <p:attrName>fillcolor</p:attrName>
                                        </p:attrNameLst>
                                      </p:cBhvr>
                                      <p:to>
                                        <p:clrVal>
                                          <a:srgbClr val="9933FF"/>
                                        </p:clrVal>
                                      </p:to>
                                    </p:set>
                                    <p:set>
                                      <p:cBhvr>
                                        <p:cTn id="8" dur="500" fill="hold"/>
                                        <p:tgtEl>
                                          <p:spTgt spid="7170"/>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48" presetClass="entr" presetSubtype="0" accel="5000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1000" fill="hold"/>
                                        <p:tgtEl>
                                          <p:spTgt spid="4">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4">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
                                          </p:val>
                                        </p:tav>
                                        <p:tav tm="100000">
                                          <p:val>
                                            <p:strVal val="#ppt_y"/>
                                          </p:val>
                                        </p:tav>
                                      </p:tavLst>
                                    </p:anim>
                                    <p:animEffect transition="in" filter="fade">
                                      <p:cBhvr>
                                        <p:cTn id="16" dur="10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8" presetClass="entr" presetSubtype="0" accel="5000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 calcmode="lin" valueType="num">
                                      <p:cBhvr>
                                        <p:cTn id="21" dur="1000" fill="hold"/>
                                        <p:tgtEl>
                                          <p:spTgt spid="4">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4">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
                                          </p:val>
                                        </p:tav>
                                        <p:tav tm="100000">
                                          <p:val>
                                            <p:strVal val="#ppt_y"/>
                                          </p:val>
                                        </p:tav>
                                      </p:tavLst>
                                    </p:anim>
                                    <p:animEffect transition="in" filter="fade">
                                      <p:cBhvr>
                                        <p:cTn id="24" dur="1000"/>
                                        <p:tgtEl>
                                          <p:spTgt spid="4">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8" presetClass="entr" presetSubtype="0" accel="50000" fill="hold"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 calcmode="lin" valueType="num">
                                      <p:cBhvr>
                                        <p:cTn id="29" dur="1000" fill="hold"/>
                                        <p:tgtEl>
                                          <p:spTgt spid="4">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0" dur="1000" fill="hold"/>
                                        <p:tgtEl>
                                          <p:spTgt spid="4">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1" dur="1000" fill="hold"/>
                                        <p:tgtEl>
                                          <p:spTgt spid="4">
                                            <p:txEl>
                                              <p:pRg st="2" end="2"/>
                                            </p:txEl>
                                          </p:spTgt>
                                        </p:tgtEl>
                                        <p:attrNameLst>
                                          <p:attrName>ppt_y</p:attrName>
                                        </p:attrNameLst>
                                      </p:cBhvr>
                                      <p:tavLst>
                                        <p:tav tm="0">
                                          <p:val>
                                            <p:strVal val="#ppt_y"/>
                                          </p:val>
                                        </p:tav>
                                        <p:tav tm="100000">
                                          <p:val>
                                            <p:strVal val="#ppt_y"/>
                                          </p:val>
                                        </p:tav>
                                      </p:tavLst>
                                    </p:anim>
                                    <p:animEffect transition="in" filter="fade">
                                      <p:cBhvr>
                                        <p:cTn id="32" dur="10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8" presetClass="entr" presetSubtype="0" accel="50000"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p:cTn id="37" dur="1000" fill="hold"/>
                                        <p:tgtEl>
                                          <p:spTgt spid="4">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8" dur="1000" fill="hold"/>
                                        <p:tgtEl>
                                          <p:spTgt spid="4">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9" dur="1000" fill="hold"/>
                                        <p:tgtEl>
                                          <p:spTgt spid="4">
                                            <p:txEl>
                                              <p:pRg st="3" end="3"/>
                                            </p:txEl>
                                          </p:spTgt>
                                        </p:tgtEl>
                                        <p:attrNameLst>
                                          <p:attrName>ppt_y</p:attrName>
                                        </p:attrNameLst>
                                      </p:cBhvr>
                                      <p:tavLst>
                                        <p:tav tm="0">
                                          <p:val>
                                            <p:strVal val="#ppt_y"/>
                                          </p:val>
                                        </p:tav>
                                        <p:tav tm="100000">
                                          <p:val>
                                            <p:strVal val="#ppt_y"/>
                                          </p:val>
                                        </p:tav>
                                      </p:tavLst>
                                    </p:anim>
                                    <p:animEffect transition="in" filter="fade">
                                      <p:cBhvr>
                                        <p:cTn id="40" dur="1000"/>
                                        <p:tgtEl>
                                          <p:spTgt spid="4">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8" presetClass="entr" presetSubtype="0" accel="50000" fill="hold" nodeType="clickEffect">
                                  <p:stCondLst>
                                    <p:cond delay="0"/>
                                  </p:stCondLst>
                                  <p:childTnLst>
                                    <p:set>
                                      <p:cBhvr>
                                        <p:cTn id="44" dur="1" fill="hold">
                                          <p:stCondLst>
                                            <p:cond delay="0"/>
                                          </p:stCondLst>
                                        </p:cTn>
                                        <p:tgtEl>
                                          <p:spTgt spid="4">
                                            <p:txEl>
                                              <p:pRg st="4" end="4"/>
                                            </p:txEl>
                                          </p:spTgt>
                                        </p:tgtEl>
                                        <p:attrNameLst>
                                          <p:attrName>style.visibility</p:attrName>
                                        </p:attrNameLst>
                                      </p:cBhvr>
                                      <p:to>
                                        <p:strVal val="visible"/>
                                      </p:to>
                                    </p:set>
                                    <p:anim calcmode="lin" valueType="num">
                                      <p:cBhvr>
                                        <p:cTn id="45" dur="1000" fill="hold"/>
                                        <p:tgtEl>
                                          <p:spTgt spid="4">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6" dur="1000" fill="hold"/>
                                        <p:tgtEl>
                                          <p:spTgt spid="4">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7" dur="1000" fill="hold"/>
                                        <p:tgtEl>
                                          <p:spTgt spid="4">
                                            <p:txEl>
                                              <p:pRg st="4" end="4"/>
                                            </p:txEl>
                                          </p:spTgt>
                                        </p:tgtEl>
                                        <p:attrNameLst>
                                          <p:attrName>ppt_y</p:attrName>
                                        </p:attrNameLst>
                                      </p:cBhvr>
                                      <p:tavLst>
                                        <p:tav tm="0">
                                          <p:val>
                                            <p:strVal val="#ppt_y"/>
                                          </p:val>
                                        </p:tav>
                                        <p:tav tm="100000">
                                          <p:val>
                                            <p:strVal val="#ppt_y"/>
                                          </p:val>
                                        </p:tav>
                                      </p:tavLst>
                                    </p:anim>
                                    <p:animEffect transition="in" filter="fade">
                                      <p:cBhvr>
                                        <p:cTn id="48" dur="1000"/>
                                        <p:tgtEl>
                                          <p:spTgt spid="4">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8" presetClass="entr" presetSubtype="0" accel="50000" fill="hold" nodeType="clickEffect">
                                  <p:stCondLst>
                                    <p:cond delay="0"/>
                                  </p:stCondLst>
                                  <p:childTnLst>
                                    <p:set>
                                      <p:cBhvr>
                                        <p:cTn id="52" dur="1" fill="hold">
                                          <p:stCondLst>
                                            <p:cond delay="0"/>
                                          </p:stCondLst>
                                        </p:cTn>
                                        <p:tgtEl>
                                          <p:spTgt spid="4">
                                            <p:txEl>
                                              <p:pRg st="5" end="5"/>
                                            </p:txEl>
                                          </p:spTgt>
                                        </p:tgtEl>
                                        <p:attrNameLst>
                                          <p:attrName>style.visibility</p:attrName>
                                        </p:attrNameLst>
                                      </p:cBhvr>
                                      <p:to>
                                        <p:strVal val="visible"/>
                                      </p:to>
                                    </p:set>
                                    <p:anim calcmode="lin" valueType="num">
                                      <p:cBhvr>
                                        <p:cTn id="53" dur="1000" fill="hold"/>
                                        <p:tgtEl>
                                          <p:spTgt spid="4">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4" dur="1000" fill="hold"/>
                                        <p:tgtEl>
                                          <p:spTgt spid="4">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55" dur="1000" fill="hold"/>
                                        <p:tgtEl>
                                          <p:spTgt spid="4">
                                            <p:txEl>
                                              <p:pRg st="5" end="5"/>
                                            </p:txEl>
                                          </p:spTgt>
                                        </p:tgtEl>
                                        <p:attrNameLst>
                                          <p:attrName>ppt_y</p:attrName>
                                        </p:attrNameLst>
                                      </p:cBhvr>
                                      <p:tavLst>
                                        <p:tav tm="0">
                                          <p:val>
                                            <p:strVal val="#ppt_y"/>
                                          </p:val>
                                        </p:tav>
                                        <p:tav tm="100000">
                                          <p:val>
                                            <p:strVal val="#ppt_y"/>
                                          </p:val>
                                        </p:tav>
                                      </p:tavLst>
                                    </p:anim>
                                    <p:animEffect transition="in" filter="fade">
                                      <p:cBhvr>
                                        <p:cTn id="56" dur="1000"/>
                                        <p:tgtEl>
                                          <p:spTgt spid="4">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8" presetClass="entr" presetSubtype="0" accel="50000" fill="hold" nodeType="click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 calcmode="lin" valueType="num">
                                      <p:cBhvr>
                                        <p:cTn id="61" dur="1000" fill="hold"/>
                                        <p:tgtEl>
                                          <p:spTgt spid="4">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2" dur="1000" fill="hold"/>
                                        <p:tgtEl>
                                          <p:spTgt spid="4">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63" dur="1000" fill="hold"/>
                                        <p:tgtEl>
                                          <p:spTgt spid="4">
                                            <p:txEl>
                                              <p:pRg st="6" end="6"/>
                                            </p:txEl>
                                          </p:spTgt>
                                        </p:tgtEl>
                                        <p:attrNameLst>
                                          <p:attrName>ppt_y</p:attrName>
                                        </p:attrNameLst>
                                      </p:cBhvr>
                                      <p:tavLst>
                                        <p:tav tm="0">
                                          <p:val>
                                            <p:strVal val="#ppt_y"/>
                                          </p:val>
                                        </p:tav>
                                        <p:tav tm="100000">
                                          <p:val>
                                            <p:strVal val="#ppt_y"/>
                                          </p:val>
                                        </p:tav>
                                      </p:tavLst>
                                    </p:anim>
                                    <p:animEffect transition="in" filter="fade">
                                      <p:cBhvr>
                                        <p:cTn id="64" dur="1000"/>
                                        <p:tgtEl>
                                          <p:spTgt spid="4">
                                            <p:txEl>
                                              <p:pRg st="6" end="6"/>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48" presetClass="entr" presetSubtype="0" accel="50000" fill="hold" nodeType="clickEffect">
                                  <p:stCondLst>
                                    <p:cond delay="0"/>
                                  </p:stCondLst>
                                  <p:childTnLst>
                                    <p:set>
                                      <p:cBhvr>
                                        <p:cTn id="68" dur="1" fill="hold">
                                          <p:stCondLst>
                                            <p:cond delay="0"/>
                                          </p:stCondLst>
                                        </p:cTn>
                                        <p:tgtEl>
                                          <p:spTgt spid="4">
                                            <p:txEl>
                                              <p:pRg st="7" end="7"/>
                                            </p:txEl>
                                          </p:spTgt>
                                        </p:tgtEl>
                                        <p:attrNameLst>
                                          <p:attrName>style.visibility</p:attrName>
                                        </p:attrNameLst>
                                      </p:cBhvr>
                                      <p:to>
                                        <p:strVal val="visible"/>
                                      </p:to>
                                    </p:set>
                                    <p:anim calcmode="lin" valueType="num">
                                      <p:cBhvr>
                                        <p:cTn id="69" dur="1000" fill="hold"/>
                                        <p:tgtEl>
                                          <p:spTgt spid="4">
                                            <p:txEl>
                                              <p:pRg st="7" end="7"/>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0" dur="1000" fill="hold"/>
                                        <p:tgtEl>
                                          <p:spTgt spid="4">
                                            <p:txEl>
                                              <p:pRg st="7" end="7"/>
                                            </p:txEl>
                                          </p:spTgt>
                                        </p:tgtEl>
                                        <p:attrNameLst>
                                          <p:attrName>ppt_x</p:attrName>
                                        </p:attrNameLst>
                                      </p:cBhvr>
                                      <p:tavLst>
                                        <p:tav tm="0">
                                          <p:val>
                                            <p:fltVal val="-1"/>
                                          </p:val>
                                        </p:tav>
                                        <p:tav tm="50000">
                                          <p:val>
                                            <p:fltVal val="0.95"/>
                                          </p:val>
                                        </p:tav>
                                        <p:tav tm="100000">
                                          <p:val>
                                            <p:strVal val="#ppt_x"/>
                                          </p:val>
                                        </p:tav>
                                      </p:tavLst>
                                    </p:anim>
                                    <p:anim calcmode="lin" valueType="num">
                                      <p:cBhvr>
                                        <p:cTn id="71" dur="1000" fill="hold"/>
                                        <p:tgtEl>
                                          <p:spTgt spid="4">
                                            <p:txEl>
                                              <p:pRg st="7" end="7"/>
                                            </p:txEl>
                                          </p:spTgt>
                                        </p:tgtEl>
                                        <p:attrNameLst>
                                          <p:attrName>ppt_y</p:attrName>
                                        </p:attrNameLst>
                                      </p:cBhvr>
                                      <p:tavLst>
                                        <p:tav tm="0">
                                          <p:val>
                                            <p:strVal val="#ppt_y"/>
                                          </p:val>
                                        </p:tav>
                                        <p:tav tm="100000">
                                          <p:val>
                                            <p:strVal val="#ppt_y"/>
                                          </p:val>
                                        </p:tav>
                                      </p:tavLst>
                                    </p:anim>
                                    <p:animEffect transition="in" filter="fade">
                                      <p:cBhvr>
                                        <p:cTn id="72"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a:xfrm>
            <a:off x="323850" y="0"/>
            <a:ext cx="8229600" cy="1628800"/>
          </a:xfrm>
        </p:spPr>
        <p:txBody>
          <a:bodyPr>
            <a:normAutofit fontScale="90000"/>
          </a:bodyPr>
          <a:lstStyle/>
          <a:p>
            <a:pPr eaLnBrk="1" hangingPunct="1"/>
            <a:r>
              <a:rPr lang="en-GB" sz="6000" b="1" dirty="0" smtClean="0">
                <a:solidFill>
                  <a:srgbClr val="003300"/>
                </a:solidFill>
                <a:latin typeface="Eras Bold ITC" pitchFamily="34" charset="0"/>
              </a:rPr>
              <a:t>Review: Present the Artist</a:t>
            </a:r>
          </a:p>
        </p:txBody>
      </p:sp>
      <p:sp>
        <p:nvSpPr>
          <p:cNvPr id="27650" name="Rectangle 3"/>
          <p:cNvSpPr>
            <a:spLocks noGrp="1" noChangeArrowheads="1"/>
          </p:cNvSpPr>
          <p:nvPr>
            <p:ph type="body" idx="4294967295"/>
          </p:nvPr>
        </p:nvSpPr>
        <p:spPr>
          <a:xfrm>
            <a:off x="0" y="1268413"/>
            <a:ext cx="9144000" cy="5589587"/>
          </a:xfrm>
        </p:spPr>
        <p:txBody>
          <a:bodyPr/>
          <a:lstStyle/>
          <a:p>
            <a:pPr marL="514350" indent="-514350" algn="ctr" eaLnBrk="1" hangingPunct="1">
              <a:buFont typeface="Arial" charset="0"/>
              <a:buNone/>
            </a:pPr>
            <a:endParaRPr lang="en-GB" sz="1100" dirty="0" smtClean="0"/>
          </a:p>
          <a:p>
            <a:pPr marL="514350" indent="-514350" algn="ctr" eaLnBrk="1" hangingPunct="1">
              <a:buFont typeface="Arial" charset="0"/>
              <a:buNone/>
            </a:pPr>
            <a:endParaRPr lang="en-GB" sz="3600" b="1" dirty="0" smtClean="0">
              <a:solidFill>
                <a:srgbClr val="CC0099"/>
              </a:solidFill>
            </a:endParaRPr>
          </a:p>
        </p:txBody>
      </p:sp>
      <p:sp>
        <p:nvSpPr>
          <p:cNvPr id="27651" name="Rectangle 15"/>
          <p:cNvSpPr>
            <a:spLocks noChangeArrowheads="1"/>
          </p:cNvSpPr>
          <p:nvPr/>
        </p:nvSpPr>
        <p:spPr bwMode="auto">
          <a:xfrm>
            <a:off x="0" y="1700808"/>
            <a:ext cx="9144000" cy="3647152"/>
          </a:xfrm>
          <a:prstGeom prst="rect">
            <a:avLst/>
          </a:prstGeom>
          <a:noFill/>
          <a:ln w="9525">
            <a:noFill/>
            <a:miter lim="800000"/>
            <a:headEnd/>
            <a:tailEnd/>
          </a:ln>
        </p:spPr>
        <p:txBody>
          <a:bodyPr wrap="square">
            <a:spAutoFit/>
          </a:bodyPr>
          <a:lstStyle/>
          <a:p>
            <a:pPr algn="ctr"/>
            <a:r>
              <a:rPr lang="en-GB" sz="3300" b="1" u="sng" dirty="0" smtClean="0">
                <a:solidFill>
                  <a:srgbClr val="FF0000"/>
                </a:solidFill>
                <a:latin typeface="Comic Sans MS" pitchFamily="66" charset="0"/>
              </a:rPr>
              <a:t>FOR POSITIVE POINTS:</a:t>
            </a:r>
            <a:r>
              <a:rPr lang="en-GB" sz="3300" b="1" dirty="0" smtClean="0">
                <a:solidFill>
                  <a:srgbClr val="FF0000"/>
                </a:solidFill>
                <a:latin typeface="Comic Sans MS" pitchFamily="66" charset="0"/>
              </a:rPr>
              <a:t> </a:t>
            </a:r>
            <a:r>
              <a:rPr lang="en-GB" sz="3300" dirty="0" smtClean="0">
                <a:solidFill>
                  <a:srgbClr val="669900"/>
                </a:solidFill>
                <a:latin typeface="Comic Sans MS" pitchFamily="66" charset="0"/>
              </a:rPr>
              <a:t>Pick </a:t>
            </a:r>
            <a:r>
              <a:rPr lang="en-GB" sz="3300" dirty="0">
                <a:solidFill>
                  <a:srgbClr val="669900"/>
                </a:solidFill>
                <a:latin typeface="Comic Sans MS" pitchFamily="66" charset="0"/>
              </a:rPr>
              <a:t>the best parts of each persons critical study from their content, form, process and mood section</a:t>
            </a:r>
            <a:r>
              <a:rPr lang="en-GB" sz="3300" dirty="0" smtClean="0">
                <a:solidFill>
                  <a:srgbClr val="669900"/>
                </a:solidFill>
                <a:latin typeface="Comic Sans MS" pitchFamily="66" charset="0"/>
              </a:rPr>
              <a:t>.</a:t>
            </a:r>
          </a:p>
          <a:p>
            <a:pPr algn="ctr"/>
            <a:endParaRPr lang="en-GB" sz="3300" dirty="0">
              <a:solidFill>
                <a:srgbClr val="669900"/>
              </a:solidFill>
              <a:latin typeface="Comic Sans MS" pitchFamily="66" charset="0"/>
            </a:endParaRPr>
          </a:p>
          <a:p>
            <a:pPr algn="ctr"/>
            <a:r>
              <a:rPr lang="en-GB" sz="3300" dirty="0" smtClean="0">
                <a:solidFill>
                  <a:srgbClr val="669900"/>
                </a:solidFill>
                <a:latin typeface="Comic Sans MS" pitchFamily="66" charset="0"/>
              </a:rPr>
              <a:t>Design a presentation, make </a:t>
            </a:r>
            <a:r>
              <a:rPr lang="en-GB" sz="3300" dirty="0">
                <a:solidFill>
                  <a:srgbClr val="669900"/>
                </a:solidFill>
                <a:latin typeface="Comic Sans MS" pitchFamily="66" charset="0"/>
              </a:rPr>
              <a:t>it visually exciting </a:t>
            </a:r>
            <a:r>
              <a:rPr lang="en-GB" sz="3300" dirty="0" smtClean="0">
                <a:solidFill>
                  <a:srgbClr val="669900"/>
                </a:solidFill>
                <a:latin typeface="Comic Sans MS" pitchFamily="66" charset="0"/>
              </a:rPr>
              <a:t>using colour sugar paper and pens.  </a:t>
            </a:r>
            <a:endParaRPr lang="en-GB" sz="3300" dirty="0">
              <a:latin typeface="Comic Sans MS" pitchFamily="66" charset="0"/>
            </a:endParaRPr>
          </a:p>
        </p:txBody>
      </p:sp>
      <p:sp>
        <p:nvSpPr>
          <p:cNvPr id="9" name="5-Point Star 8"/>
          <p:cNvSpPr/>
          <p:nvPr/>
        </p:nvSpPr>
        <p:spPr>
          <a:xfrm>
            <a:off x="107504" y="620688"/>
            <a:ext cx="1475656" cy="1224409"/>
          </a:xfrm>
          <a:prstGeom prst="star5">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7" name="Rectangle 6"/>
          <p:cNvSpPr>
            <a:spLocks noChangeArrowheads="1"/>
          </p:cNvSpPr>
          <p:nvPr/>
        </p:nvSpPr>
        <p:spPr bwMode="auto">
          <a:xfrm>
            <a:off x="0" y="5301208"/>
            <a:ext cx="9144000" cy="1556792"/>
          </a:xfrm>
          <a:prstGeom prst="rect">
            <a:avLst/>
          </a:prstGeom>
          <a:solidFill>
            <a:srgbClr val="00CCFF"/>
          </a:solidFill>
          <a:ln w="25400" algn="ctr">
            <a:solidFill>
              <a:srgbClr val="385D8A"/>
            </a:solidFill>
            <a:miter lim="800000"/>
            <a:headEnd/>
            <a:tailEnd/>
          </a:ln>
        </p:spPr>
        <p:txBody>
          <a:bodyPr anchor="ctr"/>
          <a:lstStyle/>
          <a:p>
            <a:pPr algn="ctr">
              <a:defRPr/>
            </a:pPr>
            <a:endParaRPr lang="en-GB">
              <a:solidFill>
                <a:schemeClr val="lt1"/>
              </a:solidFill>
              <a:latin typeface="+mn-lt"/>
            </a:endParaRPr>
          </a:p>
        </p:txBody>
      </p:sp>
      <p:sp>
        <p:nvSpPr>
          <p:cNvPr id="27655" name="Rectangle 8"/>
          <p:cNvSpPr>
            <a:spLocks noChangeArrowheads="1"/>
          </p:cNvSpPr>
          <p:nvPr/>
        </p:nvSpPr>
        <p:spPr bwMode="auto">
          <a:xfrm>
            <a:off x="395288" y="5373688"/>
            <a:ext cx="8280400" cy="1187450"/>
          </a:xfrm>
          <a:prstGeom prst="rect">
            <a:avLst/>
          </a:prstGeom>
          <a:noFill/>
          <a:ln w="9525">
            <a:noFill/>
            <a:miter lim="800000"/>
            <a:headEnd/>
            <a:tailEnd/>
          </a:ln>
        </p:spPr>
        <p:txBody>
          <a:bodyPr>
            <a:spAutoFit/>
          </a:bodyPr>
          <a:lstStyle/>
          <a:p>
            <a:r>
              <a:rPr lang="en-GB" sz="2400" b="1">
                <a:solidFill>
                  <a:srgbClr val="FF3300"/>
                </a:solidFill>
              </a:rPr>
              <a:t>Key skills to demonstrate in to days lesson for whole table positive points: </a:t>
            </a:r>
            <a:r>
              <a:rPr lang="en-GB" sz="2400" b="1">
                <a:solidFill>
                  <a:srgbClr val="FF0000"/>
                </a:solidFill>
              </a:rPr>
              <a:t>Listening, communicating, patience, teamwork, creativity, effective participators</a:t>
            </a:r>
          </a:p>
        </p:txBody>
      </p:sp>
      <p:sp>
        <p:nvSpPr>
          <p:cNvPr id="11" name="5-Point Star 10"/>
          <p:cNvSpPr/>
          <p:nvPr/>
        </p:nvSpPr>
        <p:spPr>
          <a:xfrm>
            <a:off x="7524328" y="620688"/>
            <a:ext cx="1475656" cy="1224409"/>
          </a:xfrm>
          <a:prstGeom prst="star5">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408"/>
            <a:ext cx="9144000" cy="2204864"/>
          </a:xfrm>
        </p:spPr>
        <p:txBody>
          <a:bodyPr>
            <a:noAutofit/>
          </a:bodyPr>
          <a:lstStyle/>
          <a:p>
            <a:r>
              <a:rPr lang="en-GB" sz="3600" dirty="0" smtClean="0">
                <a:latin typeface="Comic Sans MS" pitchFamily="66" charset="0"/>
              </a:rPr>
              <a:t>Connector: In 2s or 3s- Card sort the picture to the culture! Why do you think that colour represents that culture?</a:t>
            </a:r>
            <a:endParaRPr lang="en-GB" sz="3600" dirty="0">
              <a:latin typeface="Comic Sans MS" pitchFamily="66" charset="0"/>
            </a:endParaRPr>
          </a:p>
        </p:txBody>
      </p:sp>
      <p:pic>
        <p:nvPicPr>
          <p:cNvPr id="4" name="Picture 2" descr="http://newfashiongallery.com/wp-content/uploads/2011/07/Chinese-Wedding-Dresses.jpg"/>
          <p:cNvPicPr>
            <a:picLocks noChangeAspect="1" noChangeArrowheads="1"/>
          </p:cNvPicPr>
          <p:nvPr/>
        </p:nvPicPr>
        <p:blipFill>
          <a:blip r:embed="rId2" cstate="print"/>
          <a:srcRect/>
          <a:stretch>
            <a:fillRect/>
          </a:stretch>
        </p:blipFill>
        <p:spPr bwMode="auto">
          <a:xfrm>
            <a:off x="2051720" y="1844824"/>
            <a:ext cx="1763688" cy="2650351"/>
          </a:xfrm>
          <a:prstGeom prst="rect">
            <a:avLst/>
          </a:prstGeom>
          <a:noFill/>
        </p:spPr>
      </p:pic>
      <p:pic>
        <p:nvPicPr>
          <p:cNvPr id="5" name="Picture 2" descr="http://storage.canalblog.com/47/37/119589/59721283.jpg"/>
          <p:cNvPicPr>
            <a:picLocks noGrp="1" noChangeAspect="1" noChangeArrowheads="1"/>
          </p:cNvPicPr>
          <p:nvPr>
            <p:ph idx="1"/>
          </p:nvPr>
        </p:nvPicPr>
        <p:blipFill>
          <a:blip r:embed="rId3" cstate="print"/>
          <a:srcRect/>
          <a:stretch>
            <a:fillRect/>
          </a:stretch>
        </p:blipFill>
        <p:spPr bwMode="auto">
          <a:xfrm>
            <a:off x="5715580" y="4005064"/>
            <a:ext cx="3428420" cy="2852936"/>
          </a:xfrm>
          <a:prstGeom prst="rect">
            <a:avLst/>
          </a:prstGeom>
          <a:noFill/>
        </p:spPr>
      </p:pic>
      <p:pic>
        <p:nvPicPr>
          <p:cNvPr id="6" name="Picture 2" descr="http://upload.wikimedia.org/wikipedia/commons/c/c2/Wedding_kimono.jpg"/>
          <p:cNvPicPr>
            <a:picLocks noChangeAspect="1" noChangeArrowheads="1"/>
          </p:cNvPicPr>
          <p:nvPr/>
        </p:nvPicPr>
        <p:blipFill>
          <a:blip r:embed="rId4" cstate="print"/>
          <a:srcRect/>
          <a:stretch>
            <a:fillRect/>
          </a:stretch>
        </p:blipFill>
        <p:spPr bwMode="auto">
          <a:xfrm>
            <a:off x="3923928" y="1700808"/>
            <a:ext cx="1944216" cy="3240361"/>
          </a:xfrm>
          <a:prstGeom prst="rect">
            <a:avLst/>
          </a:prstGeom>
          <a:noFill/>
        </p:spPr>
      </p:pic>
      <p:pic>
        <p:nvPicPr>
          <p:cNvPr id="7" name="Picture 2" descr="http://www.emac-online.com/imprint/images/flag_southafrica.jpg"/>
          <p:cNvPicPr>
            <a:picLocks noChangeAspect="1" noChangeArrowheads="1"/>
          </p:cNvPicPr>
          <p:nvPr/>
        </p:nvPicPr>
        <p:blipFill>
          <a:blip r:embed="rId5" cstate="print"/>
          <a:srcRect/>
          <a:stretch>
            <a:fillRect/>
          </a:stretch>
        </p:blipFill>
        <p:spPr bwMode="auto">
          <a:xfrm>
            <a:off x="6084168" y="1700808"/>
            <a:ext cx="2699792" cy="2024844"/>
          </a:xfrm>
          <a:prstGeom prst="rect">
            <a:avLst/>
          </a:prstGeom>
          <a:noFill/>
        </p:spPr>
      </p:pic>
      <p:pic>
        <p:nvPicPr>
          <p:cNvPr id="8" name="Picture 6" descr="http://i.telegraph.co.uk/multimedia/archive/01364/Holi-festival-hand_1364284i.jpg"/>
          <p:cNvPicPr>
            <a:picLocks noChangeAspect="1" noChangeArrowheads="1"/>
          </p:cNvPicPr>
          <p:nvPr/>
        </p:nvPicPr>
        <p:blipFill>
          <a:blip r:embed="rId6" cstate="print"/>
          <a:srcRect/>
          <a:stretch>
            <a:fillRect/>
          </a:stretch>
        </p:blipFill>
        <p:spPr bwMode="auto">
          <a:xfrm>
            <a:off x="2987824" y="4725306"/>
            <a:ext cx="3305676" cy="2132694"/>
          </a:xfrm>
          <a:prstGeom prst="rect">
            <a:avLst/>
          </a:prstGeom>
          <a:noFill/>
        </p:spPr>
      </p:pic>
      <p:sp>
        <p:nvSpPr>
          <p:cNvPr id="10" name="TextBox 9"/>
          <p:cNvSpPr txBox="1"/>
          <p:nvPr/>
        </p:nvSpPr>
        <p:spPr>
          <a:xfrm>
            <a:off x="0" y="2276872"/>
            <a:ext cx="3563888" cy="3785652"/>
          </a:xfrm>
          <a:prstGeom prst="rect">
            <a:avLst/>
          </a:prstGeom>
          <a:noFill/>
        </p:spPr>
        <p:txBody>
          <a:bodyPr wrap="square" rtlCol="0">
            <a:spAutoFit/>
          </a:bodyPr>
          <a:lstStyle/>
          <a:p>
            <a:r>
              <a:rPr lang="en-GB" sz="4000" dirty="0" smtClean="0">
                <a:latin typeface="Comic Sans MS" pitchFamily="66" charset="0"/>
              </a:rPr>
              <a:t>Japan</a:t>
            </a:r>
          </a:p>
          <a:p>
            <a:r>
              <a:rPr lang="en-GB" sz="4000" dirty="0" smtClean="0">
                <a:latin typeface="Comic Sans MS" pitchFamily="66" charset="0"/>
              </a:rPr>
              <a:t>India</a:t>
            </a:r>
          </a:p>
          <a:p>
            <a:r>
              <a:rPr lang="en-GB" sz="4000" dirty="0" smtClean="0">
                <a:latin typeface="Comic Sans MS" pitchFamily="66" charset="0"/>
              </a:rPr>
              <a:t>China</a:t>
            </a:r>
          </a:p>
          <a:p>
            <a:r>
              <a:rPr lang="en-GB" sz="4000" dirty="0" smtClean="0">
                <a:latin typeface="Comic Sans MS" pitchFamily="66" charset="0"/>
              </a:rPr>
              <a:t>Vietnam</a:t>
            </a:r>
          </a:p>
          <a:p>
            <a:r>
              <a:rPr lang="en-GB" sz="3800" dirty="0" smtClean="0">
                <a:latin typeface="Comic Sans MS" pitchFamily="66" charset="0"/>
              </a:rPr>
              <a:t>South Africa</a:t>
            </a:r>
          </a:p>
          <a:p>
            <a:endParaRPr lang="en-GB" sz="4000" dirty="0">
              <a:latin typeface="Comic Sans M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a:xfrm>
            <a:off x="323850" y="0"/>
            <a:ext cx="8229600" cy="1628800"/>
          </a:xfrm>
        </p:spPr>
        <p:txBody>
          <a:bodyPr/>
          <a:lstStyle/>
          <a:p>
            <a:pPr eaLnBrk="1" hangingPunct="1"/>
            <a:r>
              <a:rPr lang="en-GB" sz="6000" b="1" dirty="0" smtClean="0">
                <a:solidFill>
                  <a:srgbClr val="003300"/>
                </a:solidFill>
                <a:latin typeface="Eras Bold ITC" pitchFamily="34" charset="0"/>
              </a:rPr>
              <a:t>Review: </a:t>
            </a:r>
            <a:br>
              <a:rPr lang="en-GB" sz="6000" b="1" dirty="0" smtClean="0">
                <a:solidFill>
                  <a:srgbClr val="003300"/>
                </a:solidFill>
                <a:latin typeface="Eras Bold ITC" pitchFamily="34" charset="0"/>
              </a:rPr>
            </a:br>
            <a:r>
              <a:rPr lang="en-GB" sz="4000" b="1" u="sng" dirty="0" smtClean="0">
                <a:solidFill>
                  <a:srgbClr val="FF0000"/>
                </a:solidFill>
                <a:latin typeface="Comic Sans MS" pitchFamily="66" charset="0"/>
              </a:rPr>
              <a:t>FOR POSITIVE POINTS:</a:t>
            </a:r>
            <a:r>
              <a:rPr lang="en-GB" sz="4000" b="1" dirty="0" smtClean="0">
                <a:solidFill>
                  <a:srgbClr val="FF0000"/>
                </a:solidFill>
                <a:latin typeface="Comic Sans MS" pitchFamily="66" charset="0"/>
              </a:rPr>
              <a:t> </a:t>
            </a:r>
            <a:endParaRPr lang="en-GB" sz="4000" b="1" dirty="0" smtClean="0">
              <a:solidFill>
                <a:srgbClr val="003300"/>
              </a:solidFill>
              <a:latin typeface="Eras Bold ITC" pitchFamily="34" charset="0"/>
            </a:endParaRPr>
          </a:p>
        </p:txBody>
      </p:sp>
      <p:sp>
        <p:nvSpPr>
          <p:cNvPr id="27650" name="Rectangle 3"/>
          <p:cNvSpPr>
            <a:spLocks noGrp="1" noChangeArrowheads="1"/>
          </p:cNvSpPr>
          <p:nvPr>
            <p:ph type="body" idx="4294967295"/>
          </p:nvPr>
        </p:nvSpPr>
        <p:spPr>
          <a:xfrm>
            <a:off x="0" y="1268413"/>
            <a:ext cx="9144000" cy="5589587"/>
          </a:xfrm>
        </p:spPr>
        <p:txBody>
          <a:bodyPr/>
          <a:lstStyle/>
          <a:p>
            <a:pPr marL="514350" indent="-514350" algn="ctr" eaLnBrk="1" hangingPunct="1">
              <a:buFont typeface="Arial" charset="0"/>
              <a:buNone/>
            </a:pPr>
            <a:endParaRPr lang="en-GB" sz="1200" dirty="0" smtClean="0"/>
          </a:p>
          <a:p>
            <a:pPr marL="514350" indent="-514350" algn="ctr" eaLnBrk="1" hangingPunct="1">
              <a:buFont typeface="Arial" charset="0"/>
              <a:buNone/>
            </a:pPr>
            <a:endParaRPr lang="en-GB" sz="4000" b="1" dirty="0" smtClean="0">
              <a:solidFill>
                <a:srgbClr val="CC0099"/>
              </a:solidFill>
            </a:endParaRPr>
          </a:p>
        </p:txBody>
      </p:sp>
      <p:sp>
        <p:nvSpPr>
          <p:cNvPr id="27651" name="Rectangle 15"/>
          <p:cNvSpPr>
            <a:spLocks noChangeArrowheads="1"/>
          </p:cNvSpPr>
          <p:nvPr/>
        </p:nvSpPr>
        <p:spPr bwMode="auto">
          <a:xfrm>
            <a:off x="0" y="1700808"/>
            <a:ext cx="9144000" cy="4662815"/>
          </a:xfrm>
          <a:prstGeom prst="rect">
            <a:avLst/>
          </a:prstGeom>
          <a:noFill/>
          <a:ln w="9525">
            <a:noFill/>
            <a:miter lim="800000"/>
            <a:headEnd/>
            <a:tailEnd/>
          </a:ln>
        </p:spPr>
        <p:txBody>
          <a:bodyPr wrap="square">
            <a:spAutoFit/>
          </a:bodyPr>
          <a:lstStyle/>
          <a:p>
            <a:pPr marL="514350" indent="-514350" algn="ctr">
              <a:buAutoNum type="arabicParenR"/>
            </a:pPr>
            <a:r>
              <a:rPr lang="en-GB" sz="3300" dirty="0" smtClean="0">
                <a:solidFill>
                  <a:srgbClr val="00B050"/>
                </a:solidFill>
                <a:latin typeface="Comic Sans MS" pitchFamily="66" charset="0"/>
              </a:rPr>
              <a:t>What was the item designed for?</a:t>
            </a:r>
          </a:p>
          <a:p>
            <a:pPr marL="514350" indent="-514350" algn="ctr">
              <a:buAutoNum type="arabicParenR"/>
            </a:pPr>
            <a:r>
              <a:rPr lang="en-GB" sz="3300" dirty="0" smtClean="0">
                <a:solidFill>
                  <a:srgbClr val="FF0000"/>
                </a:solidFill>
                <a:latin typeface="Comic Sans MS" pitchFamily="66" charset="0"/>
              </a:rPr>
              <a:t>What colour is the item?</a:t>
            </a:r>
          </a:p>
          <a:p>
            <a:pPr marL="514350" indent="-514350" algn="ctr">
              <a:buAutoNum type="arabicParenR"/>
            </a:pPr>
            <a:r>
              <a:rPr lang="en-GB" sz="3300" dirty="0" smtClean="0">
                <a:solidFill>
                  <a:srgbClr val="00B050"/>
                </a:solidFill>
                <a:latin typeface="Comic Sans MS" pitchFamily="66" charset="0"/>
              </a:rPr>
              <a:t>Why did the culture choose this colour to represent the culture?</a:t>
            </a:r>
          </a:p>
          <a:p>
            <a:pPr marL="514350" indent="-514350" algn="ctr">
              <a:buAutoNum type="arabicParenR"/>
            </a:pPr>
            <a:r>
              <a:rPr lang="en-GB" sz="3300" dirty="0" smtClean="0">
                <a:solidFill>
                  <a:srgbClr val="FF0000"/>
                </a:solidFill>
                <a:latin typeface="Comic Sans MS" pitchFamily="66" charset="0"/>
              </a:rPr>
              <a:t>What do you think the culture wants you to feel when you see their colour?</a:t>
            </a:r>
          </a:p>
          <a:p>
            <a:pPr marL="514350" indent="-514350" algn="ctr">
              <a:buAutoNum type="arabicParenR"/>
            </a:pPr>
            <a:r>
              <a:rPr lang="en-GB" sz="3300" dirty="0" smtClean="0">
                <a:solidFill>
                  <a:srgbClr val="00B050"/>
                </a:solidFill>
                <a:latin typeface="Comic Sans MS" pitchFamily="66" charset="0"/>
              </a:rPr>
              <a:t>What colour would you choose to represent you? And why?</a:t>
            </a:r>
          </a:p>
          <a:p>
            <a:pPr marL="514350" indent="-514350" algn="ctr">
              <a:buAutoNum type="arabicParenR"/>
            </a:pPr>
            <a:endParaRPr lang="en-GB" sz="3300" dirty="0">
              <a:latin typeface="Comic Sans MS" pitchFamily="66" charset="0"/>
            </a:endParaRPr>
          </a:p>
        </p:txBody>
      </p:sp>
      <p:sp>
        <p:nvSpPr>
          <p:cNvPr id="9" name="5-Point Star 8"/>
          <p:cNvSpPr/>
          <p:nvPr/>
        </p:nvSpPr>
        <p:spPr>
          <a:xfrm>
            <a:off x="0" y="0"/>
            <a:ext cx="1475656" cy="1224409"/>
          </a:xfrm>
          <a:prstGeom prst="star5">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1" name="5-Point Star 10"/>
          <p:cNvSpPr/>
          <p:nvPr/>
        </p:nvSpPr>
        <p:spPr>
          <a:xfrm>
            <a:off x="7524328" y="0"/>
            <a:ext cx="1475656" cy="1224409"/>
          </a:xfrm>
          <a:prstGeom prst="star5">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newfashiongallery.com/wp-content/uploads/2011/07/Chinese-Wedding-Dresses.jpg"/>
          <p:cNvPicPr>
            <a:picLocks noChangeAspect="1" noChangeArrowheads="1"/>
          </p:cNvPicPr>
          <p:nvPr/>
        </p:nvPicPr>
        <p:blipFill>
          <a:blip r:embed="rId2" cstate="print"/>
          <a:srcRect/>
          <a:stretch>
            <a:fillRect/>
          </a:stretch>
        </p:blipFill>
        <p:spPr bwMode="auto">
          <a:xfrm>
            <a:off x="0" y="0"/>
            <a:ext cx="2267744" cy="3407812"/>
          </a:xfrm>
          <a:prstGeom prst="rect">
            <a:avLst/>
          </a:prstGeom>
          <a:noFill/>
        </p:spPr>
      </p:pic>
      <p:pic>
        <p:nvPicPr>
          <p:cNvPr id="5" name="Picture 2" descr="http://storage.canalblog.com/47/37/119589/59721283.jpg"/>
          <p:cNvPicPr>
            <a:picLocks noGrp="1" noChangeAspect="1" noChangeArrowheads="1"/>
          </p:cNvPicPr>
          <p:nvPr>
            <p:ph idx="1"/>
          </p:nvPr>
        </p:nvPicPr>
        <p:blipFill>
          <a:blip r:embed="rId3" cstate="print"/>
          <a:srcRect/>
          <a:stretch>
            <a:fillRect/>
          </a:stretch>
        </p:blipFill>
        <p:spPr bwMode="auto">
          <a:xfrm>
            <a:off x="5148064" y="2996952"/>
            <a:ext cx="3995936" cy="3325190"/>
          </a:xfrm>
          <a:prstGeom prst="rect">
            <a:avLst/>
          </a:prstGeom>
          <a:noFill/>
        </p:spPr>
      </p:pic>
      <p:pic>
        <p:nvPicPr>
          <p:cNvPr id="6" name="Picture 2" descr="http://upload.wikimedia.org/wikipedia/commons/c/c2/Wedding_kimono.jpg"/>
          <p:cNvPicPr>
            <a:picLocks noChangeAspect="1" noChangeArrowheads="1"/>
          </p:cNvPicPr>
          <p:nvPr/>
        </p:nvPicPr>
        <p:blipFill>
          <a:blip r:embed="rId4" cstate="print"/>
          <a:srcRect/>
          <a:stretch>
            <a:fillRect/>
          </a:stretch>
        </p:blipFill>
        <p:spPr bwMode="auto">
          <a:xfrm>
            <a:off x="2843808" y="0"/>
            <a:ext cx="2088232" cy="3480388"/>
          </a:xfrm>
          <a:prstGeom prst="rect">
            <a:avLst/>
          </a:prstGeom>
          <a:noFill/>
        </p:spPr>
      </p:pic>
      <p:pic>
        <p:nvPicPr>
          <p:cNvPr id="7" name="Picture 2" descr="http://www.emac-online.com/imprint/images/flag_southafrica.jpg"/>
          <p:cNvPicPr>
            <a:picLocks noChangeAspect="1" noChangeArrowheads="1"/>
          </p:cNvPicPr>
          <p:nvPr/>
        </p:nvPicPr>
        <p:blipFill>
          <a:blip r:embed="rId5" cstate="print"/>
          <a:srcRect/>
          <a:stretch>
            <a:fillRect/>
          </a:stretch>
        </p:blipFill>
        <p:spPr bwMode="auto">
          <a:xfrm>
            <a:off x="0" y="4239090"/>
            <a:ext cx="3491880" cy="2618910"/>
          </a:xfrm>
          <a:prstGeom prst="rect">
            <a:avLst/>
          </a:prstGeom>
          <a:noFill/>
        </p:spPr>
      </p:pic>
      <p:pic>
        <p:nvPicPr>
          <p:cNvPr id="8" name="Picture 6" descr="http://i.telegraph.co.uk/multimedia/archive/01364/Holi-festival-hand_1364284i.jpg"/>
          <p:cNvPicPr>
            <a:picLocks noChangeAspect="1" noChangeArrowheads="1"/>
          </p:cNvPicPr>
          <p:nvPr/>
        </p:nvPicPr>
        <p:blipFill>
          <a:blip r:embed="rId6" cstate="print"/>
          <a:srcRect/>
          <a:stretch>
            <a:fillRect/>
          </a:stretch>
        </p:blipFill>
        <p:spPr bwMode="auto">
          <a:xfrm>
            <a:off x="5237566" y="0"/>
            <a:ext cx="3906434" cy="2520280"/>
          </a:xfrm>
          <a:prstGeom prst="rect">
            <a:avLst/>
          </a:prstGeom>
          <a:noFill/>
        </p:spPr>
      </p:pic>
      <p:sp>
        <p:nvSpPr>
          <p:cNvPr id="11" name="TextBox 10"/>
          <p:cNvSpPr txBox="1"/>
          <p:nvPr/>
        </p:nvSpPr>
        <p:spPr>
          <a:xfrm>
            <a:off x="0" y="3356992"/>
            <a:ext cx="1763688" cy="646331"/>
          </a:xfrm>
          <a:prstGeom prst="rect">
            <a:avLst/>
          </a:prstGeom>
          <a:noFill/>
        </p:spPr>
        <p:txBody>
          <a:bodyPr wrap="square" rtlCol="0">
            <a:spAutoFit/>
          </a:bodyPr>
          <a:lstStyle/>
          <a:p>
            <a:pPr algn="ctr"/>
            <a:r>
              <a:rPr lang="en-GB" sz="3600" dirty="0" smtClean="0">
                <a:solidFill>
                  <a:srgbClr val="FF0000"/>
                </a:solidFill>
                <a:latin typeface="Comic Sans MS" pitchFamily="66" charset="0"/>
              </a:rPr>
              <a:t>China</a:t>
            </a:r>
            <a:endParaRPr lang="en-GB" sz="3600" dirty="0">
              <a:solidFill>
                <a:srgbClr val="FF0000"/>
              </a:solidFill>
              <a:latin typeface="Comic Sans MS" pitchFamily="66" charset="0"/>
            </a:endParaRPr>
          </a:p>
        </p:txBody>
      </p:sp>
      <p:sp>
        <p:nvSpPr>
          <p:cNvPr id="12" name="TextBox 11"/>
          <p:cNvSpPr txBox="1"/>
          <p:nvPr/>
        </p:nvSpPr>
        <p:spPr>
          <a:xfrm>
            <a:off x="2987824" y="3429000"/>
            <a:ext cx="1763688" cy="646331"/>
          </a:xfrm>
          <a:prstGeom prst="rect">
            <a:avLst/>
          </a:prstGeom>
          <a:noFill/>
        </p:spPr>
        <p:txBody>
          <a:bodyPr wrap="square" rtlCol="0">
            <a:spAutoFit/>
          </a:bodyPr>
          <a:lstStyle/>
          <a:p>
            <a:pPr algn="ctr"/>
            <a:r>
              <a:rPr lang="en-GB" sz="3600" dirty="0" smtClean="0">
                <a:solidFill>
                  <a:schemeClr val="bg1">
                    <a:lumMod val="50000"/>
                  </a:schemeClr>
                </a:solidFill>
                <a:latin typeface="Comic Sans MS" pitchFamily="66" charset="0"/>
              </a:rPr>
              <a:t>Japan</a:t>
            </a:r>
            <a:endParaRPr lang="en-GB" sz="3600" dirty="0">
              <a:solidFill>
                <a:schemeClr val="bg1">
                  <a:lumMod val="50000"/>
                </a:schemeClr>
              </a:solidFill>
              <a:latin typeface="Comic Sans MS" pitchFamily="66" charset="0"/>
            </a:endParaRPr>
          </a:p>
        </p:txBody>
      </p:sp>
      <p:sp>
        <p:nvSpPr>
          <p:cNvPr id="13" name="TextBox 12"/>
          <p:cNvSpPr txBox="1"/>
          <p:nvPr/>
        </p:nvSpPr>
        <p:spPr>
          <a:xfrm>
            <a:off x="3419872" y="4725144"/>
            <a:ext cx="1763688" cy="1200329"/>
          </a:xfrm>
          <a:prstGeom prst="rect">
            <a:avLst/>
          </a:prstGeom>
          <a:noFill/>
        </p:spPr>
        <p:txBody>
          <a:bodyPr wrap="square" rtlCol="0">
            <a:spAutoFit/>
          </a:bodyPr>
          <a:lstStyle/>
          <a:p>
            <a:pPr algn="ctr"/>
            <a:r>
              <a:rPr lang="en-GB" sz="3600" b="1" dirty="0" smtClean="0">
                <a:solidFill>
                  <a:srgbClr val="FF0000"/>
                </a:solidFill>
                <a:latin typeface="Comic Sans MS" pitchFamily="66" charset="0"/>
              </a:rPr>
              <a:t>S</a:t>
            </a:r>
            <a:r>
              <a:rPr lang="en-GB" sz="3600" b="1" dirty="0" smtClean="0">
                <a:solidFill>
                  <a:schemeClr val="bg1">
                    <a:lumMod val="50000"/>
                  </a:schemeClr>
                </a:solidFill>
                <a:latin typeface="Comic Sans MS" pitchFamily="66" charset="0"/>
              </a:rPr>
              <a:t>o</a:t>
            </a:r>
            <a:r>
              <a:rPr lang="en-GB" sz="3600" b="1" dirty="0" smtClean="0">
                <a:solidFill>
                  <a:srgbClr val="00B0F0"/>
                </a:solidFill>
                <a:latin typeface="Comic Sans MS" pitchFamily="66" charset="0"/>
              </a:rPr>
              <a:t>u</a:t>
            </a:r>
            <a:r>
              <a:rPr lang="en-GB" sz="3600" b="1" dirty="0" smtClean="0">
                <a:solidFill>
                  <a:srgbClr val="FFC000"/>
                </a:solidFill>
                <a:latin typeface="Comic Sans MS" pitchFamily="66" charset="0"/>
              </a:rPr>
              <a:t>t</a:t>
            </a:r>
            <a:r>
              <a:rPr lang="en-GB" sz="3600" b="1" dirty="0" smtClean="0">
                <a:solidFill>
                  <a:srgbClr val="00B050"/>
                </a:solidFill>
                <a:latin typeface="Comic Sans MS" pitchFamily="66" charset="0"/>
              </a:rPr>
              <a:t>h</a:t>
            </a:r>
            <a:r>
              <a:rPr lang="en-GB" sz="3600" b="1" dirty="0" smtClean="0">
                <a:solidFill>
                  <a:srgbClr val="FF0000"/>
                </a:solidFill>
                <a:latin typeface="Comic Sans MS" pitchFamily="66" charset="0"/>
              </a:rPr>
              <a:t> </a:t>
            </a:r>
            <a:r>
              <a:rPr lang="en-GB" sz="3600" b="1" dirty="0" smtClean="0">
                <a:latin typeface="Comic Sans MS" pitchFamily="66" charset="0"/>
              </a:rPr>
              <a:t>A</a:t>
            </a:r>
            <a:r>
              <a:rPr lang="en-GB" sz="3600" b="1" dirty="0" smtClean="0">
                <a:solidFill>
                  <a:srgbClr val="FF0000"/>
                </a:solidFill>
                <a:latin typeface="Comic Sans MS" pitchFamily="66" charset="0"/>
              </a:rPr>
              <a:t>f</a:t>
            </a:r>
            <a:r>
              <a:rPr lang="en-GB" sz="3600" b="1" dirty="0" smtClean="0">
                <a:solidFill>
                  <a:schemeClr val="bg1">
                    <a:lumMod val="50000"/>
                  </a:schemeClr>
                </a:solidFill>
                <a:latin typeface="Comic Sans MS" pitchFamily="66" charset="0"/>
              </a:rPr>
              <a:t>r</a:t>
            </a:r>
            <a:r>
              <a:rPr lang="en-GB" sz="3600" b="1" dirty="0" smtClean="0">
                <a:solidFill>
                  <a:srgbClr val="00B0F0"/>
                </a:solidFill>
                <a:latin typeface="Comic Sans MS" pitchFamily="66" charset="0"/>
              </a:rPr>
              <a:t>i</a:t>
            </a:r>
            <a:r>
              <a:rPr lang="en-GB" sz="3600" b="1" dirty="0" smtClean="0">
                <a:solidFill>
                  <a:srgbClr val="FFC000"/>
                </a:solidFill>
                <a:latin typeface="Comic Sans MS" pitchFamily="66" charset="0"/>
              </a:rPr>
              <a:t>c</a:t>
            </a:r>
            <a:r>
              <a:rPr lang="en-GB" sz="3600" b="1" dirty="0" smtClean="0">
                <a:solidFill>
                  <a:srgbClr val="00B050"/>
                </a:solidFill>
                <a:latin typeface="Comic Sans MS" pitchFamily="66" charset="0"/>
              </a:rPr>
              <a:t>a</a:t>
            </a:r>
            <a:endParaRPr lang="en-GB" sz="3600" dirty="0">
              <a:solidFill>
                <a:srgbClr val="FF0000"/>
              </a:solidFill>
              <a:latin typeface="Comic Sans MS" pitchFamily="66" charset="0"/>
            </a:endParaRPr>
          </a:p>
        </p:txBody>
      </p:sp>
      <p:sp>
        <p:nvSpPr>
          <p:cNvPr id="14" name="TextBox 13"/>
          <p:cNvSpPr txBox="1"/>
          <p:nvPr/>
        </p:nvSpPr>
        <p:spPr>
          <a:xfrm>
            <a:off x="7028656" y="6211669"/>
            <a:ext cx="2115344" cy="646331"/>
          </a:xfrm>
          <a:prstGeom prst="rect">
            <a:avLst/>
          </a:prstGeom>
          <a:noFill/>
        </p:spPr>
        <p:txBody>
          <a:bodyPr wrap="square" rtlCol="0">
            <a:spAutoFit/>
          </a:bodyPr>
          <a:lstStyle/>
          <a:p>
            <a:pPr algn="ctr"/>
            <a:r>
              <a:rPr lang="en-GB" sz="3600" dirty="0" smtClean="0">
                <a:solidFill>
                  <a:srgbClr val="CC9900"/>
                </a:solidFill>
                <a:latin typeface="Comic Sans MS" pitchFamily="66" charset="0"/>
              </a:rPr>
              <a:t>Vietnam</a:t>
            </a:r>
            <a:endParaRPr lang="en-GB" sz="3600" dirty="0">
              <a:solidFill>
                <a:srgbClr val="CC9900"/>
              </a:solidFill>
              <a:latin typeface="Comic Sans MS" pitchFamily="66" charset="0"/>
            </a:endParaRPr>
          </a:p>
        </p:txBody>
      </p:sp>
      <p:sp>
        <p:nvSpPr>
          <p:cNvPr id="15" name="TextBox 14"/>
          <p:cNvSpPr txBox="1"/>
          <p:nvPr/>
        </p:nvSpPr>
        <p:spPr>
          <a:xfrm>
            <a:off x="6228184" y="2492896"/>
            <a:ext cx="1763688" cy="646331"/>
          </a:xfrm>
          <a:prstGeom prst="rect">
            <a:avLst/>
          </a:prstGeom>
          <a:noFill/>
        </p:spPr>
        <p:txBody>
          <a:bodyPr wrap="square" rtlCol="0">
            <a:spAutoFit/>
          </a:bodyPr>
          <a:lstStyle/>
          <a:p>
            <a:pPr algn="ctr"/>
            <a:r>
              <a:rPr lang="en-GB" sz="3600" b="1" dirty="0" smtClean="0">
                <a:solidFill>
                  <a:srgbClr val="FF0000"/>
                </a:solidFill>
                <a:latin typeface="Comic Sans MS" pitchFamily="66" charset="0"/>
              </a:rPr>
              <a:t>I</a:t>
            </a:r>
            <a:r>
              <a:rPr lang="en-GB" sz="3600" b="1" dirty="0" smtClean="0">
                <a:solidFill>
                  <a:srgbClr val="00B0F0"/>
                </a:solidFill>
                <a:latin typeface="Comic Sans MS" pitchFamily="66" charset="0"/>
              </a:rPr>
              <a:t>n</a:t>
            </a:r>
            <a:r>
              <a:rPr lang="en-GB" sz="3600" b="1" dirty="0" smtClean="0">
                <a:solidFill>
                  <a:srgbClr val="FF0000"/>
                </a:solidFill>
                <a:latin typeface="Comic Sans MS" pitchFamily="66" charset="0"/>
              </a:rPr>
              <a:t>d</a:t>
            </a:r>
            <a:r>
              <a:rPr lang="en-GB" sz="3600" b="1" dirty="0" smtClean="0">
                <a:solidFill>
                  <a:srgbClr val="FFC000"/>
                </a:solidFill>
                <a:latin typeface="Comic Sans MS" pitchFamily="66" charset="0"/>
              </a:rPr>
              <a:t>i</a:t>
            </a:r>
            <a:r>
              <a:rPr lang="en-GB" sz="3600" b="1" dirty="0" smtClean="0">
                <a:solidFill>
                  <a:srgbClr val="FF0000"/>
                </a:solidFill>
                <a:latin typeface="Comic Sans MS" pitchFamily="66" charset="0"/>
              </a:rPr>
              <a:t>a</a:t>
            </a:r>
            <a:endParaRPr lang="en-GB" sz="3600" dirty="0">
              <a:solidFill>
                <a:schemeClr val="bg1">
                  <a:lumMod val="50000"/>
                </a:scheme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80">
                                          <p:stCondLst>
                                            <p:cond delay="0"/>
                                          </p:stCondLst>
                                        </p:cTn>
                                        <p:tgtEl>
                                          <p:spTgt spid="11"/>
                                        </p:tgtEl>
                                      </p:cBhvr>
                                    </p:animEffect>
                                    <p:anim calcmode="lin" valueType="num">
                                      <p:cBhvr>
                                        <p:cTn id="13"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8" dur="26">
                                          <p:stCondLst>
                                            <p:cond delay="650"/>
                                          </p:stCondLst>
                                        </p:cTn>
                                        <p:tgtEl>
                                          <p:spTgt spid="11"/>
                                        </p:tgtEl>
                                      </p:cBhvr>
                                      <p:to x="100000" y="60000"/>
                                    </p:animScale>
                                    <p:animScale>
                                      <p:cBhvr>
                                        <p:cTn id="19" dur="166" decel="50000">
                                          <p:stCondLst>
                                            <p:cond delay="676"/>
                                          </p:stCondLst>
                                        </p:cTn>
                                        <p:tgtEl>
                                          <p:spTgt spid="11"/>
                                        </p:tgtEl>
                                      </p:cBhvr>
                                      <p:to x="100000" y="100000"/>
                                    </p:animScale>
                                    <p:animScale>
                                      <p:cBhvr>
                                        <p:cTn id="20" dur="26">
                                          <p:stCondLst>
                                            <p:cond delay="1312"/>
                                          </p:stCondLst>
                                        </p:cTn>
                                        <p:tgtEl>
                                          <p:spTgt spid="11"/>
                                        </p:tgtEl>
                                      </p:cBhvr>
                                      <p:to x="100000" y="80000"/>
                                    </p:animScale>
                                    <p:animScale>
                                      <p:cBhvr>
                                        <p:cTn id="21" dur="166" decel="50000">
                                          <p:stCondLst>
                                            <p:cond delay="1338"/>
                                          </p:stCondLst>
                                        </p:cTn>
                                        <p:tgtEl>
                                          <p:spTgt spid="11"/>
                                        </p:tgtEl>
                                      </p:cBhvr>
                                      <p:to x="100000" y="100000"/>
                                    </p:animScale>
                                    <p:animScale>
                                      <p:cBhvr>
                                        <p:cTn id="22" dur="26">
                                          <p:stCondLst>
                                            <p:cond delay="1642"/>
                                          </p:stCondLst>
                                        </p:cTn>
                                        <p:tgtEl>
                                          <p:spTgt spid="11"/>
                                        </p:tgtEl>
                                      </p:cBhvr>
                                      <p:to x="100000" y="90000"/>
                                    </p:animScale>
                                    <p:animScale>
                                      <p:cBhvr>
                                        <p:cTn id="23" dur="166" decel="50000">
                                          <p:stCondLst>
                                            <p:cond delay="1668"/>
                                          </p:stCondLst>
                                        </p:cTn>
                                        <p:tgtEl>
                                          <p:spTgt spid="11"/>
                                        </p:tgtEl>
                                      </p:cBhvr>
                                      <p:to x="100000" y="100000"/>
                                    </p:animScale>
                                    <p:animScale>
                                      <p:cBhvr>
                                        <p:cTn id="24" dur="26">
                                          <p:stCondLst>
                                            <p:cond delay="1808"/>
                                          </p:stCondLst>
                                        </p:cTn>
                                        <p:tgtEl>
                                          <p:spTgt spid="11"/>
                                        </p:tgtEl>
                                      </p:cBhvr>
                                      <p:to x="100000" y="95000"/>
                                    </p:animScale>
                                    <p:animScale>
                                      <p:cBhvr>
                                        <p:cTn id="25" dur="166" decel="50000">
                                          <p:stCondLst>
                                            <p:cond delay="1834"/>
                                          </p:stCondLst>
                                        </p:cTn>
                                        <p:tgtEl>
                                          <p:spTgt spid="11"/>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checkerboard(across)">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down)">
                                      <p:cBhvr>
                                        <p:cTn id="35" dur="580">
                                          <p:stCondLst>
                                            <p:cond delay="0"/>
                                          </p:stCondLst>
                                        </p:cTn>
                                        <p:tgtEl>
                                          <p:spTgt spid="15"/>
                                        </p:tgtEl>
                                      </p:cBhvr>
                                    </p:animEffect>
                                    <p:anim calcmode="lin" valueType="num">
                                      <p:cBhvr>
                                        <p:cTn id="36"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41" dur="26">
                                          <p:stCondLst>
                                            <p:cond delay="650"/>
                                          </p:stCondLst>
                                        </p:cTn>
                                        <p:tgtEl>
                                          <p:spTgt spid="15"/>
                                        </p:tgtEl>
                                      </p:cBhvr>
                                      <p:to x="100000" y="60000"/>
                                    </p:animScale>
                                    <p:animScale>
                                      <p:cBhvr>
                                        <p:cTn id="42" dur="166" decel="50000">
                                          <p:stCondLst>
                                            <p:cond delay="676"/>
                                          </p:stCondLst>
                                        </p:cTn>
                                        <p:tgtEl>
                                          <p:spTgt spid="15"/>
                                        </p:tgtEl>
                                      </p:cBhvr>
                                      <p:to x="100000" y="100000"/>
                                    </p:animScale>
                                    <p:animScale>
                                      <p:cBhvr>
                                        <p:cTn id="43" dur="26">
                                          <p:stCondLst>
                                            <p:cond delay="1312"/>
                                          </p:stCondLst>
                                        </p:cTn>
                                        <p:tgtEl>
                                          <p:spTgt spid="15"/>
                                        </p:tgtEl>
                                      </p:cBhvr>
                                      <p:to x="100000" y="80000"/>
                                    </p:animScale>
                                    <p:animScale>
                                      <p:cBhvr>
                                        <p:cTn id="44" dur="166" decel="50000">
                                          <p:stCondLst>
                                            <p:cond delay="1338"/>
                                          </p:stCondLst>
                                        </p:cTn>
                                        <p:tgtEl>
                                          <p:spTgt spid="15"/>
                                        </p:tgtEl>
                                      </p:cBhvr>
                                      <p:to x="100000" y="100000"/>
                                    </p:animScale>
                                    <p:animScale>
                                      <p:cBhvr>
                                        <p:cTn id="45" dur="26">
                                          <p:stCondLst>
                                            <p:cond delay="1642"/>
                                          </p:stCondLst>
                                        </p:cTn>
                                        <p:tgtEl>
                                          <p:spTgt spid="15"/>
                                        </p:tgtEl>
                                      </p:cBhvr>
                                      <p:to x="100000" y="90000"/>
                                    </p:animScale>
                                    <p:animScale>
                                      <p:cBhvr>
                                        <p:cTn id="46" dur="166" decel="50000">
                                          <p:stCondLst>
                                            <p:cond delay="1668"/>
                                          </p:stCondLst>
                                        </p:cTn>
                                        <p:tgtEl>
                                          <p:spTgt spid="15"/>
                                        </p:tgtEl>
                                      </p:cBhvr>
                                      <p:to x="100000" y="100000"/>
                                    </p:animScale>
                                    <p:animScale>
                                      <p:cBhvr>
                                        <p:cTn id="47" dur="26">
                                          <p:stCondLst>
                                            <p:cond delay="1808"/>
                                          </p:stCondLst>
                                        </p:cTn>
                                        <p:tgtEl>
                                          <p:spTgt spid="15"/>
                                        </p:tgtEl>
                                      </p:cBhvr>
                                      <p:to x="100000" y="95000"/>
                                    </p:animScale>
                                    <p:animScale>
                                      <p:cBhvr>
                                        <p:cTn id="48" dur="166" decel="50000">
                                          <p:stCondLst>
                                            <p:cond delay="1834"/>
                                          </p:stCondLst>
                                        </p:cTn>
                                        <p:tgtEl>
                                          <p:spTgt spid="15"/>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checkerboard(across)">
                                      <p:cBhvr>
                                        <p:cTn id="53" dur="500"/>
                                        <p:tgtEl>
                                          <p:spTgt spid="6"/>
                                        </p:tgtEl>
                                      </p:cBhvr>
                                    </p:animEffect>
                                  </p:childTnLst>
                                </p:cTn>
                              </p:par>
                            </p:childTnLst>
                          </p:cTn>
                        </p:par>
                      </p:childTnLst>
                    </p:cTn>
                  </p:par>
                  <p:par>
                    <p:cTn id="54" fill="hold">
                      <p:stCondLst>
                        <p:cond delay="indefinite"/>
                      </p:stCondLst>
                      <p:childTnLst>
                        <p:par>
                          <p:cTn id="55" fill="hold">
                            <p:stCondLst>
                              <p:cond delay="0"/>
                            </p:stCondLst>
                            <p:childTnLst>
                              <p:par>
                                <p:cTn id="56" presetID="26" presetClass="entr" presetSubtype="0"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down)">
                                      <p:cBhvr>
                                        <p:cTn id="58" dur="580">
                                          <p:stCondLst>
                                            <p:cond delay="0"/>
                                          </p:stCondLst>
                                        </p:cTn>
                                        <p:tgtEl>
                                          <p:spTgt spid="12"/>
                                        </p:tgtEl>
                                      </p:cBhvr>
                                    </p:animEffect>
                                    <p:anim calcmode="lin" valueType="num">
                                      <p:cBhvr>
                                        <p:cTn id="59"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64" dur="26">
                                          <p:stCondLst>
                                            <p:cond delay="650"/>
                                          </p:stCondLst>
                                        </p:cTn>
                                        <p:tgtEl>
                                          <p:spTgt spid="12"/>
                                        </p:tgtEl>
                                      </p:cBhvr>
                                      <p:to x="100000" y="60000"/>
                                    </p:animScale>
                                    <p:animScale>
                                      <p:cBhvr>
                                        <p:cTn id="65" dur="166" decel="50000">
                                          <p:stCondLst>
                                            <p:cond delay="676"/>
                                          </p:stCondLst>
                                        </p:cTn>
                                        <p:tgtEl>
                                          <p:spTgt spid="12"/>
                                        </p:tgtEl>
                                      </p:cBhvr>
                                      <p:to x="100000" y="100000"/>
                                    </p:animScale>
                                    <p:animScale>
                                      <p:cBhvr>
                                        <p:cTn id="66" dur="26">
                                          <p:stCondLst>
                                            <p:cond delay="1312"/>
                                          </p:stCondLst>
                                        </p:cTn>
                                        <p:tgtEl>
                                          <p:spTgt spid="12"/>
                                        </p:tgtEl>
                                      </p:cBhvr>
                                      <p:to x="100000" y="80000"/>
                                    </p:animScale>
                                    <p:animScale>
                                      <p:cBhvr>
                                        <p:cTn id="67" dur="166" decel="50000">
                                          <p:stCondLst>
                                            <p:cond delay="1338"/>
                                          </p:stCondLst>
                                        </p:cTn>
                                        <p:tgtEl>
                                          <p:spTgt spid="12"/>
                                        </p:tgtEl>
                                      </p:cBhvr>
                                      <p:to x="100000" y="100000"/>
                                    </p:animScale>
                                    <p:animScale>
                                      <p:cBhvr>
                                        <p:cTn id="68" dur="26">
                                          <p:stCondLst>
                                            <p:cond delay="1642"/>
                                          </p:stCondLst>
                                        </p:cTn>
                                        <p:tgtEl>
                                          <p:spTgt spid="12"/>
                                        </p:tgtEl>
                                      </p:cBhvr>
                                      <p:to x="100000" y="90000"/>
                                    </p:animScale>
                                    <p:animScale>
                                      <p:cBhvr>
                                        <p:cTn id="69" dur="166" decel="50000">
                                          <p:stCondLst>
                                            <p:cond delay="1668"/>
                                          </p:stCondLst>
                                        </p:cTn>
                                        <p:tgtEl>
                                          <p:spTgt spid="12"/>
                                        </p:tgtEl>
                                      </p:cBhvr>
                                      <p:to x="100000" y="100000"/>
                                    </p:animScale>
                                    <p:animScale>
                                      <p:cBhvr>
                                        <p:cTn id="70" dur="26">
                                          <p:stCondLst>
                                            <p:cond delay="1808"/>
                                          </p:stCondLst>
                                        </p:cTn>
                                        <p:tgtEl>
                                          <p:spTgt spid="12"/>
                                        </p:tgtEl>
                                      </p:cBhvr>
                                      <p:to x="100000" y="95000"/>
                                    </p:animScale>
                                    <p:animScale>
                                      <p:cBhvr>
                                        <p:cTn id="71" dur="166" decel="50000">
                                          <p:stCondLst>
                                            <p:cond delay="1834"/>
                                          </p:stCondLst>
                                        </p:cTn>
                                        <p:tgtEl>
                                          <p:spTgt spid="12"/>
                                        </p:tgtEl>
                                      </p:cBhvr>
                                      <p:to x="100000" y="100000"/>
                                    </p:animScale>
                                  </p:childTnLst>
                                </p:cTn>
                              </p:par>
                            </p:childTnLst>
                          </p:cTn>
                        </p:par>
                      </p:childTnLst>
                    </p:cTn>
                  </p:par>
                  <p:par>
                    <p:cTn id="72" fill="hold">
                      <p:stCondLst>
                        <p:cond delay="indefinite"/>
                      </p:stCondLst>
                      <p:childTnLst>
                        <p:par>
                          <p:cTn id="73" fill="hold">
                            <p:stCondLst>
                              <p:cond delay="0"/>
                            </p:stCondLst>
                            <p:childTnLst>
                              <p:par>
                                <p:cTn id="74" presetID="5" presetClass="entr" presetSubtype="10" fill="hold" nodeType="clickEffect">
                                  <p:stCondLst>
                                    <p:cond delay="0"/>
                                  </p:stCondLst>
                                  <p:childTnLst>
                                    <p:set>
                                      <p:cBhvr>
                                        <p:cTn id="75" dur="1" fill="hold">
                                          <p:stCondLst>
                                            <p:cond delay="0"/>
                                          </p:stCondLst>
                                        </p:cTn>
                                        <p:tgtEl>
                                          <p:spTgt spid="7"/>
                                        </p:tgtEl>
                                        <p:attrNameLst>
                                          <p:attrName>style.visibility</p:attrName>
                                        </p:attrNameLst>
                                      </p:cBhvr>
                                      <p:to>
                                        <p:strVal val="visible"/>
                                      </p:to>
                                    </p:set>
                                    <p:animEffect transition="in" filter="checkerboard(across)">
                                      <p:cBhvr>
                                        <p:cTn id="76" dur="500"/>
                                        <p:tgtEl>
                                          <p:spTgt spid="7"/>
                                        </p:tgtEl>
                                      </p:cBhvr>
                                    </p:animEffect>
                                  </p:childTnLst>
                                </p:cTn>
                              </p:par>
                            </p:childTnLst>
                          </p:cTn>
                        </p:par>
                      </p:childTnLst>
                    </p:cTn>
                  </p:par>
                  <p:par>
                    <p:cTn id="77" fill="hold">
                      <p:stCondLst>
                        <p:cond delay="indefinite"/>
                      </p:stCondLst>
                      <p:childTnLst>
                        <p:par>
                          <p:cTn id="78" fill="hold">
                            <p:stCondLst>
                              <p:cond delay="0"/>
                            </p:stCondLst>
                            <p:childTnLst>
                              <p:par>
                                <p:cTn id="79" presetID="26" presetClass="entr" presetSubtype="0" fill="hold" grpId="0" nodeType="clickEffect">
                                  <p:stCondLst>
                                    <p:cond delay="0"/>
                                  </p:stCondLst>
                                  <p:childTnLst>
                                    <p:set>
                                      <p:cBhvr>
                                        <p:cTn id="80" dur="1" fill="hold">
                                          <p:stCondLst>
                                            <p:cond delay="0"/>
                                          </p:stCondLst>
                                        </p:cTn>
                                        <p:tgtEl>
                                          <p:spTgt spid="13"/>
                                        </p:tgtEl>
                                        <p:attrNameLst>
                                          <p:attrName>style.visibility</p:attrName>
                                        </p:attrNameLst>
                                      </p:cBhvr>
                                      <p:to>
                                        <p:strVal val="visible"/>
                                      </p:to>
                                    </p:set>
                                    <p:animEffect transition="in" filter="wipe(down)">
                                      <p:cBhvr>
                                        <p:cTn id="81" dur="580">
                                          <p:stCondLst>
                                            <p:cond delay="0"/>
                                          </p:stCondLst>
                                        </p:cTn>
                                        <p:tgtEl>
                                          <p:spTgt spid="13"/>
                                        </p:tgtEl>
                                      </p:cBhvr>
                                    </p:animEffect>
                                    <p:anim calcmode="lin" valueType="num">
                                      <p:cBhvr>
                                        <p:cTn id="8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87" dur="26">
                                          <p:stCondLst>
                                            <p:cond delay="650"/>
                                          </p:stCondLst>
                                        </p:cTn>
                                        <p:tgtEl>
                                          <p:spTgt spid="13"/>
                                        </p:tgtEl>
                                      </p:cBhvr>
                                      <p:to x="100000" y="60000"/>
                                    </p:animScale>
                                    <p:animScale>
                                      <p:cBhvr>
                                        <p:cTn id="88" dur="166" decel="50000">
                                          <p:stCondLst>
                                            <p:cond delay="676"/>
                                          </p:stCondLst>
                                        </p:cTn>
                                        <p:tgtEl>
                                          <p:spTgt spid="13"/>
                                        </p:tgtEl>
                                      </p:cBhvr>
                                      <p:to x="100000" y="100000"/>
                                    </p:animScale>
                                    <p:animScale>
                                      <p:cBhvr>
                                        <p:cTn id="89" dur="26">
                                          <p:stCondLst>
                                            <p:cond delay="1312"/>
                                          </p:stCondLst>
                                        </p:cTn>
                                        <p:tgtEl>
                                          <p:spTgt spid="13"/>
                                        </p:tgtEl>
                                      </p:cBhvr>
                                      <p:to x="100000" y="80000"/>
                                    </p:animScale>
                                    <p:animScale>
                                      <p:cBhvr>
                                        <p:cTn id="90" dur="166" decel="50000">
                                          <p:stCondLst>
                                            <p:cond delay="1338"/>
                                          </p:stCondLst>
                                        </p:cTn>
                                        <p:tgtEl>
                                          <p:spTgt spid="13"/>
                                        </p:tgtEl>
                                      </p:cBhvr>
                                      <p:to x="100000" y="100000"/>
                                    </p:animScale>
                                    <p:animScale>
                                      <p:cBhvr>
                                        <p:cTn id="91" dur="26">
                                          <p:stCondLst>
                                            <p:cond delay="1642"/>
                                          </p:stCondLst>
                                        </p:cTn>
                                        <p:tgtEl>
                                          <p:spTgt spid="13"/>
                                        </p:tgtEl>
                                      </p:cBhvr>
                                      <p:to x="100000" y="90000"/>
                                    </p:animScale>
                                    <p:animScale>
                                      <p:cBhvr>
                                        <p:cTn id="92" dur="166" decel="50000">
                                          <p:stCondLst>
                                            <p:cond delay="1668"/>
                                          </p:stCondLst>
                                        </p:cTn>
                                        <p:tgtEl>
                                          <p:spTgt spid="13"/>
                                        </p:tgtEl>
                                      </p:cBhvr>
                                      <p:to x="100000" y="100000"/>
                                    </p:animScale>
                                    <p:animScale>
                                      <p:cBhvr>
                                        <p:cTn id="93" dur="26">
                                          <p:stCondLst>
                                            <p:cond delay="1808"/>
                                          </p:stCondLst>
                                        </p:cTn>
                                        <p:tgtEl>
                                          <p:spTgt spid="13"/>
                                        </p:tgtEl>
                                      </p:cBhvr>
                                      <p:to x="100000" y="95000"/>
                                    </p:animScale>
                                    <p:animScale>
                                      <p:cBhvr>
                                        <p:cTn id="94" dur="166" decel="50000">
                                          <p:stCondLst>
                                            <p:cond delay="1834"/>
                                          </p:stCondLst>
                                        </p:cTn>
                                        <p:tgtEl>
                                          <p:spTgt spid="13"/>
                                        </p:tgtEl>
                                      </p:cBhvr>
                                      <p:to x="100000" y="100000"/>
                                    </p:animScale>
                                  </p:childTnLst>
                                </p:cTn>
                              </p:par>
                            </p:childTnLst>
                          </p:cTn>
                        </p:par>
                      </p:childTnLst>
                    </p:cTn>
                  </p:par>
                  <p:par>
                    <p:cTn id="95" fill="hold">
                      <p:stCondLst>
                        <p:cond delay="indefinite"/>
                      </p:stCondLst>
                      <p:childTnLst>
                        <p:par>
                          <p:cTn id="96" fill="hold">
                            <p:stCondLst>
                              <p:cond delay="0"/>
                            </p:stCondLst>
                            <p:childTnLst>
                              <p:par>
                                <p:cTn id="97" presetID="5" presetClass="entr" presetSubtype="10" fill="hold" nodeType="clickEffect">
                                  <p:stCondLst>
                                    <p:cond delay="0"/>
                                  </p:stCondLst>
                                  <p:childTnLst>
                                    <p:set>
                                      <p:cBhvr>
                                        <p:cTn id="98" dur="1" fill="hold">
                                          <p:stCondLst>
                                            <p:cond delay="0"/>
                                          </p:stCondLst>
                                        </p:cTn>
                                        <p:tgtEl>
                                          <p:spTgt spid="5"/>
                                        </p:tgtEl>
                                        <p:attrNameLst>
                                          <p:attrName>style.visibility</p:attrName>
                                        </p:attrNameLst>
                                      </p:cBhvr>
                                      <p:to>
                                        <p:strVal val="visible"/>
                                      </p:to>
                                    </p:set>
                                    <p:animEffect transition="in" filter="checkerboard(across)">
                                      <p:cBhvr>
                                        <p:cTn id="99" dur="500"/>
                                        <p:tgtEl>
                                          <p:spTgt spid="5"/>
                                        </p:tgtEl>
                                      </p:cBhvr>
                                    </p:animEffect>
                                  </p:childTnLst>
                                </p:cTn>
                              </p:par>
                            </p:childTnLst>
                          </p:cTn>
                        </p:par>
                      </p:childTnLst>
                    </p:cTn>
                  </p:par>
                  <p:par>
                    <p:cTn id="100" fill="hold">
                      <p:stCondLst>
                        <p:cond delay="indefinite"/>
                      </p:stCondLst>
                      <p:childTnLst>
                        <p:par>
                          <p:cTn id="101" fill="hold">
                            <p:stCondLst>
                              <p:cond delay="0"/>
                            </p:stCondLst>
                            <p:childTnLst>
                              <p:par>
                                <p:cTn id="102" presetID="26" presetClass="entr" presetSubtype="0" fill="hold" grpId="0" nodeType="clickEffect">
                                  <p:stCondLst>
                                    <p:cond delay="0"/>
                                  </p:stCondLst>
                                  <p:childTnLst>
                                    <p:set>
                                      <p:cBhvr>
                                        <p:cTn id="103" dur="1" fill="hold">
                                          <p:stCondLst>
                                            <p:cond delay="0"/>
                                          </p:stCondLst>
                                        </p:cTn>
                                        <p:tgtEl>
                                          <p:spTgt spid="14"/>
                                        </p:tgtEl>
                                        <p:attrNameLst>
                                          <p:attrName>style.visibility</p:attrName>
                                        </p:attrNameLst>
                                      </p:cBhvr>
                                      <p:to>
                                        <p:strVal val="visible"/>
                                      </p:to>
                                    </p:set>
                                    <p:animEffect transition="in" filter="wipe(down)">
                                      <p:cBhvr>
                                        <p:cTn id="104" dur="580">
                                          <p:stCondLst>
                                            <p:cond delay="0"/>
                                          </p:stCondLst>
                                        </p:cTn>
                                        <p:tgtEl>
                                          <p:spTgt spid="14"/>
                                        </p:tgtEl>
                                      </p:cBhvr>
                                    </p:animEffect>
                                    <p:anim calcmode="lin" valueType="num">
                                      <p:cBhvr>
                                        <p:cTn id="105"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10" dur="26">
                                          <p:stCondLst>
                                            <p:cond delay="650"/>
                                          </p:stCondLst>
                                        </p:cTn>
                                        <p:tgtEl>
                                          <p:spTgt spid="14"/>
                                        </p:tgtEl>
                                      </p:cBhvr>
                                      <p:to x="100000" y="60000"/>
                                    </p:animScale>
                                    <p:animScale>
                                      <p:cBhvr>
                                        <p:cTn id="111" dur="166" decel="50000">
                                          <p:stCondLst>
                                            <p:cond delay="676"/>
                                          </p:stCondLst>
                                        </p:cTn>
                                        <p:tgtEl>
                                          <p:spTgt spid="14"/>
                                        </p:tgtEl>
                                      </p:cBhvr>
                                      <p:to x="100000" y="100000"/>
                                    </p:animScale>
                                    <p:animScale>
                                      <p:cBhvr>
                                        <p:cTn id="112" dur="26">
                                          <p:stCondLst>
                                            <p:cond delay="1312"/>
                                          </p:stCondLst>
                                        </p:cTn>
                                        <p:tgtEl>
                                          <p:spTgt spid="14"/>
                                        </p:tgtEl>
                                      </p:cBhvr>
                                      <p:to x="100000" y="80000"/>
                                    </p:animScale>
                                    <p:animScale>
                                      <p:cBhvr>
                                        <p:cTn id="113" dur="166" decel="50000">
                                          <p:stCondLst>
                                            <p:cond delay="1338"/>
                                          </p:stCondLst>
                                        </p:cTn>
                                        <p:tgtEl>
                                          <p:spTgt spid="14"/>
                                        </p:tgtEl>
                                      </p:cBhvr>
                                      <p:to x="100000" y="100000"/>
                                    </p:animScale>
                                    <p:animScale>
                                      <p:cBhvr>
                                        <p:cTn id="114" dur="26">
                                          <p:stCondLst>
                                            <p:cond delay="1642"/>
                                          </p:stCondLst>
                                        </p:cTn>
                                        <p:tgtEl>
                                          <p:spTgt spid="14"/>
                                        </p:tgtEl>
                                      </p:cBhvr>
                                      <p:to x="100000" y="90000"/>
                                    </p:animScale>
                                    <p:animScale>
                                      <p:cBhvr>
                                        <p:cTn id="115" dur="166" decel="50000">
                                          <p:stCondLst>
                                            <p:cond delay="1668"/>
                                          </p:stCondLst>
                                        </p:cTn>
                                        <p:tgtEl>
                                          <p:spTgt spid="14"/>
                                        </p:tgtEl>
                                      </p:cBhvr>
                                      <p:to x="100000" y="100000"/>
                                    </p:animScale>
                                    <p:animScale>
                                      <p:cBhvr>
                                        <p:cTn id="116" dur="26">
                                          <p:stCondLst>
                                            <p:cond delay="1808"/>
                                          </p:stCondLst>
                                        </p:cTn>
                                        <p:tgtEl>
                                          <p:spTgt spid="14"/>
                                        </p:tgtEl>
                                      </p:cBhvr>
                                      <p:to x="100000" y="95000"/>
                                    </p:animScale>
                                    <p:animScale>
                                      <p:cBhvr>
                                        <p:cTn id="117"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lstStyle/>
          <a:p>
            <a:pPr algn="r"/>
            <a:r>
              <a:rPr lang="en-GB" b="1" dirty="0" smtClean="0">
                <a:latin typeface="Comic Sans MS" pitchFamily="66" charset="0"/>
              </a:rPr>
              <a:t>BIG </a:t>
            </a:r>
            <a:r>
              <a:rPr lang="en-GB" dirty="0" smtClean="0">
                <a:latin typeface="Comic Sans MS" pitchFamily="66" charset="0"/>
              </a:rPr>
              <a:t>Picture</a:t>
            </a:r>
            <a:endParaRPr lang="en-GB" dirty="0">
              <a:latin typeface="Comic Sans MS" pitchFamily="66" charset="0"/>
            </a:endParaRPr>
          </a:p>
        </p:txBody>
      </p:sp>
      <p:sp>
        <p:nvSpPr>
          <p:cNvPr id="3" name="Content Placeholder 2"/>
          <p:cNvSpPr>
            <a:spLocks noGrp="1"/>
          </p:cNvSpPr>
          <p:nvPr>
            <p:ph idx="1"/>
          </p:nvPr>
        </p:nvSpPr>
        <p:spPr>
          <a:xfrm>
            <a:off x="0" y="0"/>
            <a:ext cx="8686800" cy="5073427"/>
          </a:xfrm>
        </p:spPr>
        <p:txBody>
          <a:bodyPr>
            <a:normAutofit/>
          </a:bodyPr>
          <a:lstStyle/>
          <a:p>
            <a:r>
              <a:rPr lang="en-GB" dirty="0" smtClean="0">
                <a:solidFill>
                  <a:srgbClr val="FF0066"/>
                </a:solidFill>
                <a:latin typeface="Comic Sans MS" pitchFamily="66" charset="0"/>
              </a:rPr>
              <a:t>Connector</a:t>
            </a:r>
          </a:p>
          <a:p>
            <a:r>
              <a:rPr lang="en-GB" dirty="0" smtClean="0">
                <a:solidFill>
                  <a:srgbClr val="0070C0"/>
                </a:solidFill>
                <a:latin typeface="Comic Sans MS" pitchFamily="66" charset="0"/>
              </a:rPr>
              <a:t>Mind </a:t>
            </a:r>
            <a:r>
              <a:rPr lang="en-GB" dirty="0" smtClean="0">
                <a:solidFill>
                  <a:srgbClr val="0070C0"/>
                </a:solidFill>
                <a:latin typeface="Comic Sans MS" pitchFamily="66" charset="0"/>
              </a:rPr>
              <a:t>map</a:t>
            </a:r>
            <a:endParaRPr lang="en-GB" dirty="0" smtClean="0">
              <a:solidFill>
                <a:srgbClr val="0070C0"/>
              </a:solidFill>
              <a:latin typeface="Comic Sans MS" pitchFamily="66" charset="0"/>
            </a:endParaRPr>
          </a:p>
          <a:p>
            <a:r>
              <a:rPr lang="en-GB" dirty="0" err="1" smtClean="0">
                <a:solidFill>
                  <a:srgbClr val="9900FF"/>
                </a:solidFill>
                <a:latin typeface="Comic Sans MS" pitchFamily="66" charset="0"/>
              </a:rPr>
              <a:t>Indepedent</a:t>
            </a:r>
            <a:r>
              <a:rPr lang="en-GB" smtClean="0">
                <a:solidFill>
                  <a:srgbClr val="9900FF"/>
                </a:solidFill>
                <a:latin typeface="Comic Sans MS" pitchFamily="66" charset="0"/>
              </a:rPr>
              <a:t> </a:t>
            </a:r>
            <a:r>
              <a:rPr lang="en-GB" smtClean="0">
                <a:solidFill>
                  <a:srgbClr val="9900FF"/>
                </a:solidFill>
                <a:latin typeface="Comic Sans MS" pitchFamily="66" charset="0"/>
              </a:rPr>
              <a:t>Critical </a:t>
            </a:r>
            <a:r>
              <a:rPr lang="en-GB" dirty="0" smtClean="0">
                <a:solidFill>
                  <a:srgbClr val="9900FF"/>
                </a:solidFill>
                <a:latin typeface="Comic Sans MS" pitchFamily="66" charset="0"/>
              </a:rPr>
              <a:t>Study</a:t>
            </a:r>
          </a:p>
          <a:p>
            <a:r>
              <a:rPr lang="en-GB" dirty="0" smtClean="0">
                <a:solidFill>
                  <a:srgbClr val="00B050"/>
                </a:solidFill>
                <a:latin typeface="Comic Sans MS" pitchFamily="66" charset="0"/>
              </a:rPr>
              <a:t>Peer assess</a:t>
            </a:r>
          </a:p>
          <a:p>
            <a:r>
              <a:rPr lang="en-GB" dirty="0" smtClean="0">
                <a:solidFill>
                  <a:schemeClr val="accent6">
                    <a:lumMod val="75000"/>
                  </a:schemeClr>
                </a:solidFill>
                <a:latin typeface="Comic Sans MS" pitchFamily="66" charset="0"/>
              </a:rPr>
              <a:t>Prepare table presentations</a:t>
            </a:r>
          </a:p>
          <a:p>
            <a:r>
              <a:rPr lang="en-GB" dirty="0" smtClean="0">
                <a:solidFill>
                  <a:srgbClr val="FFC000"/>
                </a:solidFill>
                <a:latin typeface="Comic Sans MS" pitchFamily="66" charset="0"/>
              </a:rPr>
              <a:t>Present presentations</a:t>
            </a:r>
          </a:p>
          <a:p>
            <a:r>
              <a:rPr lang="en-GB" dirty="0" smtClean="0">
                <a:solidFill>
                  <a:srgbClr val="002060"/>
                </a:solidFill>
                <a:latin typeface="Comic Sans MS" pitchFamily="66" charset="0"/>
              </a:rPr>
              <a:t>Review</a:t>
            </a:r>
          </a:p>
        </p:txBody>
      </p:sp>
      <p:pic>
        <p:nvPicPr>
          <p:cNvPr id="19458" name="Picture 2" descr="http://www.map-menu.com/world-map-896.jpg"/>
          <p:cNvPicPr>
            <a:picLocks noChangeAspect="1" noChangeArrowheads="1"/>
          </p:cNvPicPr>
          <p:nvPr/>
        </p:nvPicPr>
        <p:blipFill>
          <a:blip r:embed="rId2" cstate="print"/>
          <a:srcRect/>
          <a:stretch>
            <a:fillRect/>
          </a:stretch>
        </p:blipFill>
        <p:spPr bwMode="auto">
          <a:xfrm>
            <a:off x="2754421" y="3905672"/>
            <a:ext cx="6389579" cy="295232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GB" b="1" dirty="0" smtClean="0">
                <a:latin typeface="Comic Sans MS" pitchFamily="66" charset="0"/>
              </a:rPr>
              <a:t>Learning Objective</a:t>
            </a:r>
            <a:endParaRPr lang="en-GB" dirty="0">
              <a:latin typeface="Comic Sans MS" pitchFamily="66" charset="0"/>
            </a:endParaRPr>
          </a:p>
        </p:txBody>
      </p:sp>
      <p:sp>
        <p:nvSpPr>
          <p:cNvPr id="3" name="Content Placeholder 2"/>
          <p:cNvSpPr>
            <a:spLocks noGrp="1"/>
          </p:cNvSpPr>
          <p:nvPr>
            <p:ph idx="1"/>
          </p:nvPr>
        </p:nvSpPr>
        <p:spPr>
          <a:xfrm>
            <a:off x="0" y="1412776"/>
            <a:ext cx="9144000" cy="4164707"/>
          </a:xfrm>
        </p:spPr>
        <p:txBody>
          <a:bodyPr>
            <a:normAutofit fontScale="92500" lnSpcReduction="10000"/>
          </a:bodyPr>
          <a:lstStyle/>
          <a:p>
            <a:r>
              <a:rPr lang="en-GB" b="1" dirty="0" smtClean="0">
                <a:solidFill>
                  <a:srgbClr val="FF0000"/>
                </a:solidFill>
                <a:latin typeface="Comic Sans MS" pitchFamily="66" charset="0"/>
              </a:rPr>
              <a:t>All </a:t>
            </a:r>
            <a:r>
              <a:rPr lang="en-GB" b="1" dirty="0" smtClean="0">
                <a:latin typeface="Comic Sans MS" pitchFamily="66" charset="0"/>
              </a:rPr>
              <a:t>will write a critical study on a culture.</a:t>
            </a:r>
          </a:p>
          <a:p>
            <a:r>
              <a:rPr lang="en-GB" b="1" dirty="0" smtClean="0">
                <a:solidFill>
                  <a:srgbClr val="FF0000"/>
                </a:solidFill>
                <a:latin typeface="Comic Sans MS" pitchFamily="66" charset="0"/>
              </a:rPr>
              <a:t>All</a:t>
            </a:r>
            <a:r>
              <a:rPr lang="en-GB" b="1" dirty="0" smtClean="0">
                <a:latin typeface="Comic Sans MS" pitchFamily="66" charset="0"/>
              </a:rPr>
              <a:t> will understand that cultures use colour to represent them.</a:t>
            </a:r>
          </a:p>
          <a:p>
            <a:r>
              <a:rPr lang="en-GB" b="1" dirty="0" smtClean="0">
                <a:solidFill>
                  <a:schemeClr val="accent6">
                    <a:lumMod val="75000"/>
                  </a:schemeClr>
                </a:solidFill>
                <a:latin typeface="Comic Sans MS" pitchFamily="66" charset="0"/>
              </a:rPr>
              <a:t>Most</a:t>
            </a:r>
            <a:r>
              <a:rPr lang="en-GB" b="1" dirty="0" smtClean="0">
                <a:latin typeface="Comic Sans MS" pitchFamily="66" charset="0"/>
              </a:rPr>
              <a:t> will understand that cultures use colour to represent their festivals, faith or personal feelings.</a:t>
            </a:r>
          </a:p>
          <a:p>
            <a:r>
              <a:rPr lang="en-GB" b="1" dirty="0" smtClean="0">
                <a:solidFill>
                  <a:srgbClr val="00B050"/>
                </a:solidFill>
                <a:latin typeface="Comic Sans MS" pitchFamily="66" charset="0"/>
              </a:rPr>
              <a:t>Some</a:t>
            </a:r>
            <a:r>
              <a:rPr lang="en-GB" b="1" dirty="0" smtClean="0">
                <a:latin typeface="Comic Sans MS" pitchFamily="66" charset="0"/>
              </a:rPr>
              <a:t> will be able see how cultures use the same  colours for similar or different reasons.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3106688" cy="1143000"/>
          </a:xfrm>
        </p:spPr>
        <p:txBody>
          <a:bodyPr/>
          <a:lstStyle/>
          <a:p>
            <a:r>
              <a:rPr lang="en-GB" b="1" dirty="0" smtClean="0"/>
              <a:t>China: </a:t>
            </a:r>
            <a:r>
              <a:rPr lang="en-GB" b="1" dirty="0" smtClean="0">
                <a:solidFill>
                  <a:srgbClr val="FF0000"/>
                </a:solidFill>
              </a:rPr>
              <a:t>Red</a:t>
            </a:r>
            <a:endParaRPr lang="en-GB" b="1" dirty="0">
              <a:solidFill>
                <a:srgbClr val="FF0000"/>
              </a:solidFill>
            </a:endParaRPr>
          </a:p>
        </p:txBody>
      </p:sp>
      <p:sp>
        <p:nvSpPr>
          <p:cNvPr id="3" name="Content Placeholder 2"/>
          <p:cNvSpPr>
            <a:spLocks noGrp="1"/>
          </p:cNvSpPr>
          <p:nvPr>
            <p:ph idx="1"/>
          </p:nvPr>
        </p:nvSpPr>
        <p:spPr>
          <a:xfrm>
            <a:off x="3851920" y="0"/>
            <a:ext cx="5292080" cy="6858000"/>
          </a:xfrm>
        </p:spPr>
        <p:txBody>
          <a:bodyPr>
            <a:normAutofit fontScale="77500" lnSpcReduction="20000"/>
          </a:bodyPr>
          <a:lstStyle/>
          <a:p>
            <a:pPr marL="0" indent="354013">
              <a:buNone/>
            </a:pPr>
            <a:r>
              <a:rPr lang="en-GB" sz="3000" dirty="0" smtClean="0">
                <a:solidFill>
                  <a:srgbClr val="FF0000"/>
                </a:solidFill>
              </a:rPr>
              <a:t>The </a:t>
            </a:r>
            <a:r>
              <a:rPr lang="en-GB" sz="3000" dirty="0">
                <a:solidFill>
                  <a:srgbClr val="FF0000"/>
                </a:solidFill>
              </a:rPr>
              <a:t>ancient and the modern Chinese people cherish the </a:t>
            </a:r>
            <a:r>
              <a:rPr lang="en-GB" sz="3000" dirty="0" smtClean="0">
                <a:solidFill>
                  <a:srgbClr val="FF0000"/>
                </a:solidFill>
              </a:rPr>
              <a:t>colour </a:t>
            </a:r>
            <a:r>
              <a:rPr lang="en-GB" sz="3000" dirty="0">
                <a:solidFill>
                  <a:srgbClr val="FF0000"/>
                </a:solidFill>
              </a:rPr>
              <a:t>of red. It symbolizes Good luck. The </a:t>
            </a:r>
            <a:r>
              <a:rPr lang="en-GB" sz="3000" dirty="0" smtClean="0">
                <a:solidFill>
                  <a:srgbClr val="FF0000"/>
                </a:solidFill>
              </a:rPr>
              <a:t>colour </a:t>
            </a:r>
            <a:r>
              <a:rPr lang="en-GB" sz="3000" dirty="0">
                <a:solidFill>
                  <a:srgbClr val="FF0000"/>
                </a:solidFill>
              </a:rPr>
              <a:t>is used on the eve on New Year and weddings. People pack the gifts in red </a:t>
            </a:r>
            <a:r>
              <a:rPr lang="en-GB" sz="3000" dirty="0" smtClean="0">
                <a:solidFill>
                  <a:srgbClr val="FF0000"/>
                </a:solidFill>
              </a:rPr>
              <a:t>colour </a:t>
            </a:r>
            <a:r>
              <a:rPr lang="en-GB" sz="3000" dirty="0">
                <a:solidFill>
                  <a:srgbClr val="FF0000"/>
                </a:solidFill>
              </a:rPr>
              <a:t>during the New Year to bring good luck in the coming year. </a:t>
            </a:r>
            <a:endParaRPr lang="en-GB" sz="3000" dirty="0" smtClean="0">
              <a:solidFill>
                <a:srgbClr val="FF0000"/>
              </a:solidFill>
            </a:endParaRPr>
          </a:p>
          <a:p>
            <a:pPr marL="0" indent="354013">
              <a:buNone/>
            </a:pPr>
            <a:r>
              <a:rPr lang="en-GB" sz="3000" dirty="0" smtClean="0">
                <a:solidFill>
                  <a:srgbClr val="FF0000"/>
                </a:solidFill>
              </a:rPr>
              <a:t>It </a:t>
            </a:r>
            <a:r>
              <a:rPr lang="en-GB" sz="3000" dirty="0">
                <a:solidFill>
                  <a:srgbClr val="FF0000"/>
                </a:solidFill>
              </a:rPr>
              <a:t>is also a </a:t>
            </a:r>
            <a:r>
              <a:rPr lang="en-GB" sz="3000" dirty="0" smtClean="0">
                <a:solidFill>
                  <a:srgbClr val="FF0000"/>
                </a:solidFill>
              </a:rPr>
              <a:t>colour </a:t>
            </a:r>
            <a:r>
              <a:rPr lang="en-GB" sz="3000" dirty="0">
                <a:solidFill>
                  <a:srgbClr val="FF0000"/>
                </a:solidFill>
              </a:rPr>
              <a:t>of wedding in </a:t>
            </a:r>
            <a:r>
              <a:rPr lang="en-GB" sz="3000" dirty="0" smtClean="0">
                <a:solidFill>
                  <a:srgbClr val="FF0000"/>
                </a:solidFill>
              </a:rPr>
              <a:t>Chinese culture</a:t>
            </a:r>
            <a:r>
              <a:rPr lang="en-GB" sz="3000" dirty="0">
                <a:solidFill>
                  <a:srgbClr val="FF0000"/>
                </a:solidFill>
              </a:rPr>
              <a:t>. </a:t>
            </a:r>
            <a:r>
              <a:rPr lang="en-GB" sz="3000" dirty="0" smtClean="0">
                <a:solidFill>
                  <a:srgbClr val="FF0000"/>
                </a:solidFill>
              </a:rPr>
              <a:t>Their wedding dresses are usually made out of silk. The </a:t>
            </a:r>
            <a:r>
              <a:rPr lang="en-GB" sz="3000" dirty="0">
                <a:solidFill>
                  <a:srgbClr val="FF0000"/>
                </a:solidFill>
              </a:rPr>
              <a:t>idea is based on the belief that wearing red dress on the day of </a:t>
            </a:r>
            <a:r>
              <a:rPr lang="en-GB" sz="3000" dirty="0" smtClean="0">
                <a:solidFill>
                  <a:srgbClr val="FF0000"/>
                </a:solidFill>
              </a:rPr>
              <a:t>a wedding will help the couple not get any bad luck. </a:t>
            </a:r>
          </a:p>
          <a:p>
            <a:pPr marL="0" indent="354013">
              <a:buNone/>
            </a:pPr>
            <a:r>
              <a:rPr lang="en-GB" sz="3000" dirty="0" smtClean="0">
                <a:solidFill>
                  <a:srgbClr val="FF0000"/>
                </a:solidFill>
              </a:rPr>
              <a:t>The colour </a:t>
            </a:r>
            <a:r>
              <a:rPr lang="en-GB" sz="3000" dirty="0">
                <a:solidFill>
                  <a:srgbClr val="FF0000"/>
                </a:solidFill>
              </a:rPr>
              <a:t>is believed to bring good luck, happiness and joy in Chinese culture. </a:t>
            </a:r>
            <a:r>
              <a:rPr lang="en-GB" sz="3000" dirty="0" smtClean="0">
                <a:solidFill>
                  <a:srgbClr val="FF0000"/>
                </a:solidFill>
              </a:rPr>
              <a:t>The </a:t>
            </a:r>
            <a:r>
              <a:rPr lang="en-GB" sz="3000" dirty="0">
                <a:solidFill>
                  <a:srgbClr val="FF0000"/>
                </a:solidFill>
              </a:rPr>
              <a:t>Chinese </a:t>
            </a:r>
            <a:r>
              <a:rPr lang="en-GB" sz="3000" dirty="0" smtClean="0">
                <a:solidFill>
                  <a:srgbClr val="FF0000"/>
                </a:solidFill>
              </a:rPr>
              <a:t>relate red to fire and the energy it brings. </a:t>
            </a:r>
            <a:r>
              <a:rPr lang="en-GB" sz="3000" dirty="0">
                <a:solidFill>
                  <a:srgbClr val="FF0000"/>
                </a:solidFill>
              </a:rPr>
              <a:t>Red is traditionally considered as </a:t>
            </a:r>
            <a:r>
              <a:rPr lang="en-GB" sz="3000" dirty="0" smtClean="0">
                <a:solidFill>
                  <a:srgbClr val="FF0000"/>
                </a:solidFill>
              </a:rPr>
              <a:t>colour that reflects good fortune and opportunity for a good and happy life.</a:t>
            </a:r>
          </a:p>
          <a:p>
            <a:pPr marL="0" indent="354013">
              <a:buNone/>
            </a:pPr>
            <a:r>
              <a:rPr lang="en-GB" sz="3000" dirty="0" smtClean="0">
                <a:solidFill>
                  <a:srgbClr val="FF0000"/>
                </a:solidFill>
              </a:rPr>
              <a:t>In India and Vietnam red is also used for wedding dresses to symbolise good luck.</a:t>
            </a:r>
          </a:p>
          <a:p>
            <a:endParaRPr lang="en-GB" dirty="0"/>
          </a:p>
        </p:txBody>
      </p:sp>
      <p:pic>
        <p:nvPicPr>
          <p:cNvPr id="10242" name="Picture 2" descr="http://newfashiongallery.com/wp-content/uploads/2011/07/Chinese-Wedding-Dresses.jpg"/>
          <p:cNvPicPr>
            <a:picLocks noChangeAspect="1" noChangeArrowheads="1"/>
          </p:cNvPicPr>
          <p:nvPr/>
        </p:nvPicPr>
        <p:blipFill>
          <a:blip r:embed="rId2" cstate="print"/>
          <a:srcRect/>
          <a:stretch>
            <a:fillRect/>
          </a:stretch>
        </p:blipFill>
        <p:spPr bwMode="auto">
          <a:xfrm>
            <a:off x="0" y="1052736"/>
            <a:ext cx="3863139" cy="580526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907704" cy="908720"/>
          </a:xfrm>
        </p:spPr>
        <p:txBody>
          <a:bodyPr>
            <a:noAutofit/>
          </a:bodyPr>
          <a:lstStyle/>
          <a:p>
            <a:r>
              <a:rPr lang="en-GB" sz="3600" dirty="0" smtClean="0"/>
              <a:t>Vietnam-</a:t>
            </a:r>
            <a:br>
              <a:rPr lang="en-GB" sz="3600" dirty="0" smtClean="0"/>
            </a:br>
            <a:r>
              <a:rPr lang="en-GB" sz="3600" dirty="0" smtClean="0">
                <a:solidFill>
                  <a:srgbClr val="FFC000"/>
                </a:solidFill>
              </a:rPr>
              <a:t>Yellow</a:t>
            </a:r>
            <a:endParaRPr lang="en-GB" sz="3600" dirty="0">
              <a:solidFill>
                <a:srgbClr val="FFC000"/>
              </a:solidFill>
            </a:endParaRPr>
          </a:p>
        </p:txBody>
      </p:sp>
      <p:pic>
        <p:nvPicPr>
          <p:cNvPr id="15362" name="Picture 2" descr="http://storage.canalblog.com/47/37/119589/59721283.jpg"/>
          <p:cNvPicPr>
            <a:picLocks noGrp="1" noChangeAspect="1" noChangeArrowheads="1"/>
          </p:cNvPicPr>
          <p:nvPr>
            <p:ph idx="1"/>
          </p:nvPr>
        </p:nvPicPr>
        <p:blipFill>
          <a:blip r:embed="rId2" cstate="print"/>
          <a:srcRect r="1828"/>
          <a:stretch>
            <a:fillRect/>
          </a:stretch>
        </p:blipFill>
        <p:spPr bwMode="auto">
          <a:xfrm>
            <a:off x="3059832" y="0"/>
            <a:ext cx="6084168" cy="5157192"/>
          </a:xfrm>
          <a:prstGeom prst="rect">
            <a:avLst/>
          </a:prstGeom>
          <a:noFill/>
        </p:spPr>
      </p:pic>
      <p:sp>
        <p:nvSpPr>
          <p:cNvPr id="5" name="TextBox 4"/>
          <p:cNvSpPr txBox="1"/>
          <p:nvPr/>
        </p:nvSpPr>
        <p:spPr>
          <a:xfrm>
            <a:off x="0" y="908720"/>
            <a:ext cx="4788024" cy="4154984"/>
          </a:xfrm>
          <a:prstGeom prst="rect">
            <a:avLst/>
          </a:prstGeom>
          <a:noFill/>
        </p:spPr>
        <p:txBody>
          <a:bodyPr wrap="square" rtlCol="0">
            <a:spAutoFit/>
          </a:bodyPr>
          <a:lstStyle/>
          <a:p>
            <a:r>
              <a:rPr lang="en-GB" sz="2400" dirty="0">
                <a:solidFill>
                  <a:srgbClr val="CC9900"/>
                </a:solidFill>
              </a:rPr>
              <a:t>Vietnamese </a:t>
            </a:r>
            <a:r>
              <a:rPr lang="en-GB" sz="2400" dirty="0" smtClean="0">
                <a:solidFill>
                  <a:srgbClr val="CC9900"/>
                </a:solidFill>
              </a:rPr>
              <a:t>also consider </a:t>
            </a:r>
            <a:r>
              <a:rPr lang="en-GB" sz="2400" dirty="0">
                <a:solidFill>
                  <a:srgbClr val="CC9900"/>
                </a:solidFill>
              </a:rPr>
              <a:t>yellow with royalty. Because back in time, only </a:t>
            </a:r>
            <a:r>
              <a:rPr lang="en-GB" sz="2400" dirty="0" smtClean="0">
                <a:solidFill>
                  <a:srgbClr val="CC9900"/>
                </a:solidFill>
              </a:rPr>
              <a:t>emperors (rulers of Vietnam) </a:t>
            </a:r>
            <a:r>
              <a:rPr lang="en-GB" sz="2400" dirty="0">
                <a:solidFill>
                  <a:srgbClr val="CC9900"/>
                </a:solidFill>
              </a:rPr>
              <a:t>were allowed to wear </a:t>
            </a:r>
            <a:r>
              <a:rPr lang="en-GB" sz="2400" dirty="0" smtClean="0">
                <a:solidFill>
                  <a:srgbClr val="CC9900"/>
                </a:solidFill>
              </a:rPr>
              <a:t>yellow. The colour yellow also became symbol of the country through the flag which </a:t>
            </a:r>
          </a:p>
          <a:p>
            <a:r>
              <a:rPr lang="en-GB" sz="2400" dirty="0" smtClean="0">
                <a:solidFill>
                  <a:srgbClr val="CC9900"/>
                </a:solidFill>
              </a:rPr>
              <a:t>is yellow </a:t>
            </a:r>
            <a:r>
              <a:rPr lang="en-GB" sz="2400" dirty="0">
                <a:solidFill>
                  <a:srgbClr val="CC9900"/>
                </a:solidFill>
              </a:rPr>
              <a:t>with three red stripes, designed by Emperor </a:t>
            </a:r>
            <a:r>
              <a:rPr lang="en-GB" sz="2400" dirty="0" err="1">
                <a:solidFill>
                  <a:srgbClr val="CC9900"/>
                </a:solidFill>
              </a:rPr>
              <a:t>Thành</a:t>
            </a:r>
            <a:r>
              <a:rPr lang="en-GB" sz="2400" dirty="0">
                <a:solidFill>
                  <a:srgbClr val="CC9900"/>
                </a:solidFill>
              </a:rPr>
              <a:t> </a:t>
            </a:r>
            <a:r>
              <a:rPr lang="en-GB" sz="2400" dirty="0" err="1">
                <a:solidFill>
                  <a:srgbClr val="CC9900"/>
                </a:solidFill>
              </a:rPr>
              <a:t>Thái</a:t>
            </a:r>
            <a:r>
              <a:rPr lang="en-GB" sz="2400" dirty="0">
                <a:solidFill>
                  <a:srgbClr val="CC9900"/>
                </a:solidFill>
              </a:rPr>
              <a:t> </a:t>
            </a:r>
            <a:endParaRPr lang="en-GB" sz="2400" dirty="0" smtClean="0">
              <a:solidFill>
                <a:srgbClr val="CC9900"/>
              </a:solidFill>
            </a:endParaRPr>
          </a:p>
          <a:p>
            <a:r>
              <a:rPr lang="en-GB" sz="2400" dirty="0" smtClean="0">
                <a:solidFill>
                  <a:srgbClr val="CC9900"/>
                </a:solidFill>
              </a:rPr>
              <a:t>in </a:t>
            </a:r>
            <a:r>
              <a:rPr lang="en-GB" sz="2400" dirty="0">
                <a:solidFill>
                  <a:srgbClr val="CC9900"/>
                </a:solidFill>
              </a:rPr>
              <a:t>1890 and was used by Emperor </a:t>
            </a:r>
            <a:r>
              <a:rPr lang="en-GB" sz="2400" dirty="0" err="1">
                <a:solidFill>
                  <a:srgbClr val="CC9900"/>
                </a:solidFill>
              </a:rPr>
              <a:t>Bảo</a:t>
            </a:r>
            <a:r>
              <a:rPr lang="en-GB" sz="2400" dirty="0">
                <a:solidFill>
                  <a:srgbClr val="CC9900"/>
                </a:solidFill>
              </a:rPr>
              <a:t> </a:t>
            </a:r>
            <a:r>
              <a:rPr lang="en-GB" sz="2400" dirty="0" err="1">
                <a:solidFill>
                  <a:srgbClr val="CC9900"/>
                </a:solidFill>
              </a:rPr>
              <a:t>Đại</a:t>
            </a:r>
            <a:r>
              <a:rPr lang="en-GB" sz="2400" dirty="0">
                <a:solidFill>
                  <a:srgbClr val="CC9900"/>
                </a:solidFill>
              </a:rPr>
              <a:t> in 1948. </a:t>
            </a:r>
            <a:r>
              <a:rPr lang="en-GB" sz="2400" dirty="0" smtClean="0">
                <a:solidFill>
                  <a:srgbClr val="CC9900"/>
                </a:solidFill>
              </a:rPr>
              <a:t> The emperors robes would be made from silk.</a:t>
            </a:r>
            <a:endParaRPr lang="en-GB" sz="2400" dirty="0">
              <a:solidFill>
                <a:srgbClr val="CC9900"/>
              </a:solidFill>
            </a:endParaRPr>
          </a:p>
        </p:txBody>
      </p:sp>
      <p:sp>
        <p:nvSpPr>
          <p:cNvPr id="6" name="TextBox 5"/>
          <p:cNvSpPr txBox="1"/>
          <p:nvPr/>
        </p:nvSpPr>
        <p:spPr>
          <a:xfrm>
            <a:off x="0" y="4941168"/>
            <a:ext cx="9324528" cy="1938992"/>
          </a:xfrm>
          <a:prstGeom prst="rect">
            <a:avLst/>
          </a:prstGeom>
          <a:noFill/>
        </p:spPr>
        <p:txBody>
          <a:bodyPr wrap="square" rtlCol="0">
            <a:spAutoFit/>
          </a:bodyPr>
          <a:lstStyle/>
          <a:p>
            <a:r>
              <a:rPr lang="en-GB" sz="2400" dirty="0" smtClean="0">
                <a:solidFill>
                  <a:srgbClr val="CC9900"/>
                </a:solidFill>
              </a:rPr>
              <a:t>But </a:t>
            </a:r>
            <a:r>
              <a:rPr lang="en-GB" sz="2400" dirty="0">
                <a:solidFill>
                  <a:srgbClr val="CC9900"/>
                </a:solidFill>
              </a:rPr>
              <a:t>today, yellow also represents happiness and change. During </a:t>
            </a:r>
            <a:r>
              <a:rPr lang="en-GB" sz="2400" dirty="0" smtClean="0">
                <a:solidFill>
                  <a:srgbClr val="CC9900"/>
                </a:solidFill>
              </a:rPr>
              <a:t>‘</a:t>
            </a:r>
            <a:r>
              <a:rPr lang="en-GB" sz="2400" dirty="0" err="1" smtClean="0">
                <a:solidFill>
                  <a:srgbClr val="CC9900"/>
                </a:solidFill>
              </a:rPr>
              <a:t>Tet</a:t>
            </a:r>
            <a:r>
              <a:rPr lang="en-GB" sz="2400" dirty="0" smtClean="0">
                <a:solidFill>
                  <a:srgbClr val="CC9900"/>
                </a:solidFill>
              </a:rPr>
              <a:t>’ which is New year, </a:t>
            </a:r>
            <a:r>
              <a:rPr lang="en-GB" sz="2400" dirty="0">
                <a:solidFill>
                  <a:srgbClr val="CC9900"/>
                </a:solidFill>
              </a:rPr>
              <a:t>homes of Vietnamese families are </a:t>
            </a:r>
            <a:r>
              <a:rPr lang="en-GB" sz="2400" dirty="0" smtClean="0">
                <a:solidFill>
                  <a:srgbClr val="CC9900"/>
                </a:solidFill>
              </a:rPr>
              <a:t>decorated with ‘</a:t>
            </a:r>
            <a:r>
              <a:rPr lang="en-GB" sz="2400" dirty="0" err="1" smtClean="0">
                <a:solidFill>
                  <a:srgbClr val="CC9900"/>
                </a:solidFill>
              </a:rPr>
              <a:t>Hoa</a:t>
            </a:r>
            <a:r>
              <a:rPr lang="en-GB" sz="2400" dirty="0" smtClean="0">
                <a:solidFill>
                  <a:srgbClr val="CC9900"/>
                </a:solidFill>
              </a:rPr>
              <a:t> Mai’ which are </a:t>
            </a:r>
            <a:r>
              <a:rPr lang="en-GB" sz="2400" dirty="0">
                <a:solidFill>
                  <a:srgbClr val="CC9900"/>
                </a:solidFill>
              </a:rPr>
              <a:t>yellow blossoms symbolizing the arrival of a new season of spring and joy</a:t>
            </a:r>
            <a:r>
              <a:rPr lang="en-GB" sz="2400" dirty="0" smtClean="0">
                <a:solidFill>
                  <a:srgbClr val="CC9900"/>
                </a:solidFill>
              </a:rPr>
              <a:t>.</a:t>
            </a:r>
          </a:p>
          <a:p>
            <a:r>
              <a:rPr lang="en-GB" sz="2400" dirty="0" smtClean="0">
                <a:solidFill>
                  <a:srgbClr val="CC9900"/>
                </a:solidFill>
              </a:rPr>
              <a:t>The Chinese also identify </a:t>
            </a:r>
            <a:r>
              <a:rPr lang="en-GB" sz="2400" dirty="0">
                <a:solidFill>
                  <a:srgbClr val="CC9900"/>
                </a:solidFill>
              </a:rPr>
              <a:t>the </a:t>
            </a:r>
            <a:r>
              <a:rPr lang="en-GB" sz="2400" dirty="0" smtClean="0">
                <a:solidFill>
                  <a:srgbClr val="CC9900"/>
                </a:solidFill>
              </a:rPr>
              <a:t>colour </a:t>
            </a:r>
            <a:r>
              <a:rPr lang="en-GB" sz="2400" dirty="0">
                <a:solidFill>
                  <a:srgbClr val="CC9900"/>
                </a:solidFill>
              </a:rPr>
              <a:t>yellow with royalty or power.</a:t>
            </a:r>
          </a:p>
        </p:txBody>
      </p:sp>
      <p:pic>
        <p:nvPicPr>
          <p:cNvPr id="15364" name="Picture 4" descr="http://upload.wikimedia.org/wikipedia/commons/thumb/d/df/South_Vietnamese_flag_parade.jpg/220px-South_Vietnamese_flag_parade.jpg"/>
          <p:cNvPicPr>
            <a:picLocks noChangeAspect="1" noChangeArrowheads="1"/>
          </p:cNvPicPr>
          <p:nvPr/>
        </p:nvPicPr>
        <p:blipFill>
          <a:blip r:embed="rId3" cstate="print"/>
          <a:srcRect/>
          <a:stretch>
            <a:fillRect/>
          </a:stretch>
        </p:blipFill>
        <p:spPr bwMode="auto">
          <a:xfrm>
            <a:off x="7415809" y="1196752"/>
            <a:ext cx="1728191" cy="129614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8144" y="0"/>
            <a:ext cx="3275856" cy="836712"/>
          </a:xfrm>
        </p:spPr>
        <p:txBody>
          <a:bodyPr/>
          <a:lstStyle/>
          <a:p>
            <a:r>
              <a:rPr lang="en-GB" dirty="0" smtClean="0">
                <a:solidFill>
                  <a:schemeClr val="bg1">
                    <a:lumMod val="50000"/>
                  </a:schemeClr>
                </a:solidFill>
              </a:rPr>
              <a:t>Japan-White</a:t>
            </a:r>
            <a:endParaRPr lang="en-GB" dirty="0">
              <a:solidFill>
                <a:schemeClr val="bg1">
                  <a:lumMod val="50000"/>
                </a:schemeClr>
              </a:solidFill>
            </a:endParaRPr>
          </a:p>
        </p:txBody>
      </p:sp>
      <p:sp>
        <p:nvSpPr>
          <p:cNvPr id="3" name="Content Placeholder 2"/>
          <p:cNvSpPr>
            <a:spLocks noGrp="1"/>
          </p:cNvSpPr>
          <p:nvPr>
            <p:ph idx="1"/>
          </p:nvPr>
        </p:nvSpPr>
        <p:spPr>
          <a:xfrm>
            <a:off x="0" y="0"/>
            <a:ext cx="5796136" cy="7084168"/>
          </a:xfrm>
        </p:spPr>
        <p:txBody>
          <a:bodyPr>
            <a:noAutofit/>
          </a:bodyPr>
          <a:lstStyle/>
          <a:p>
            <a:pPr marL="0" indent="354013">
              <a:buNone/>
            </a:pPr>
            <a:r>
              <a:rPr lang="en-GB" sz="2200" dirty="0" smtClean="0">
                <a:solidFill>
                  <a:schemeClr val="bg1">
                    <a:lumMod val="50000"/>
                  </a:schemeClr>
                </a:solidFill>
              </a:rPr>
              <a:t>Japan use white reflect “beginnings</a:t>
            </a:r>
            <a:r>
              <a:rPr lang="en-GB" sz="2200" dirty="0">
                <a:solidFill>
                  <a:schemeClr val="bg1">
                    <a:lumMod val="50000"/>
                  </a:schemeClr>
                </a:solidFill>
              </a:rPr>
              <a:t>” or “ends” which can be translated into birth or death. To pay respect to her new family and parents, Japanese brides are required to wear a white kimono robe called “</a:t>
            </a:r>
            <a:r>
              <a:rPr lang="en-GB" sz="2200" dirty="0" err="1">
                <a:solidFill>
                  <a:schemeClr val="bg1">
                    <a:lumMod val="50000"/>
                  </a:schemeClr>
                </a:solidFill>
              </a:rPr>
              <a:t>shiro-maku</a:t>
            </a:r>
            <a:r>
              <a:rPr lang="en-GB" sz="2200" dirty="0">
                <a:solidFill>
                  <a:schemeClr val="bg1">
                    <a:lumMod val="50000"/>
                  </a:schemeClr>
                </a:solidFill>
              </a:rPr>
              <a:t>” (meaning white and pure). The white signifies the death of her home life with her parents and a new </a:t>
            </a:r>
            <a:r>
              <a:rPr lang="en-GB" sz="2200" dirty="0" smtClean="0">
                <a:solidFill>
                  <a:schemeClr val="bg1">
                    <a:lumMod val="50000"/>
                  </a:schemeClr>
                </a:solidFill>
              </a:rPr>
              <a:t>life </a:t>
            </a:r>
            <a:r>
              <a:rPr lang="en-GB" sz="2200" dirty="0">
                <a:solidFill>
                  <a:schemeClr val="bg1">
                    <a:lumMod val="50000"/>
                  </a:schemeClr>
                </a:solidFill>
              </a:rPr>
              <a:t>with her husband. </a:t>
            </a:r>
            <a:endParaRPr lang="en-GB" sz="2200" dirty="0" smtClean="0">
              <a:solidFill>
                <a:schemeClr val="bg1">
                  <a:lumMod val="50000"/>
                </a:schemeClr>
              </a:solidFill>
            </a:endParaRPr>
          </a:p>
          <a:p>
            <a:pPr marL="0" indent="354013">
              <a:buNone/>
            </a:pPr>
            <a:r>
              <a:rPr lang="en-GB" sz="2200" dirty="0" smtClean="0">
                <a:solidFill>
                  <a:schemeClr val="bg1">
                    <a:lumMod val="50000"/>
                  </a:schemeClr>
                </a:solidFill>
              </a:rPr>
              <a:t>Kimonos are made from one piece of fabric and is usually made using silk.</a:t>
            </a:r>
          </a:p>
          <a:p>
            <a:pPr marL="0" indent="354013">
              <a:buNone/>
            </a:pPr>
            <a:r>
              <a:rPr lang="en-GB" sz="2200" dirty="0" smtClean="0">
                <a:solidFill>
                  <a:schemeClr val="bg1">
                    <a:lumMod val="50000"/>
                  </a:schemeClr>
                </a:solidFill>
              </a:rPr>
              <a:t>Kimonos </a:t>
            </a:r>
            <a:r>
              <a:rPr lang="en-GB" sz="2200" dirty="0">
                <a:solidFill>
                  <a:schemeClr val="bg1">
                    <a:lumMod val="50000"/>
                  </a:schemeClr>
                </a:solidFill>
              </a:rPr>
              <a:t>became especially popular in the </a:t>
            </a:r>
            <a:r>
              <a:rPr lang="en-GB" sz="2200" dirty="0" err="1">
                <a:solidFill>
                  <a:schemeClr val="bg1">
                    <a:lumMod val="50000"/>
                  </a:schemeClr>
                </a:solidFill>
              </a:rPr>
              <a:t>Heian</a:t>
            </a:r>
            <a:r>
              <a:rPr lang="en-GB" sz="2200" dirty="0">
                <a:solidFill>
                  <a:schemeClr val="bg1">
                    <a:lumMod val="50000"/>
                  </a:schemeClr>
                </a:solidFill>
              </a:rPr>
              <a:t> period (894-1185CE) amongst Japanese women, which also identified ages, ranks and ceremonies. Noble women wore short white kimono tops back then and white eventually became a wedding </a:t>
            </a:r>
            <a:r>
              <a:rPr lang="en-GB" sz="2200" dirty="0" smtClean="0">
                <a:solidFill>
                  <a:schemeClr val="bg1">
                    <a:lumMod val="50000"/>
                  </a:schemeClr>
                </a:solidFill>
              </a:rPr>
              <a:t>colour.</a:t>
            </a:r>
          </a:p>
          <a:p>
            <a:pPr marL="0" indent="354013">
              <a:buNone/>
            </a:pPr>
            <a:r>
              <a:rPr lang="en-GB" sz="2200" dirty="0" smtClean="0">
                <a:solidFill>
                  <a:schemeClr val="bg1">
                    <a:lumMod val="50000"/>
                  </a:schemeClr>
                </a:solidFill>
              </a:rPr>
              <a:t>White is also used in wedding dresses in many western cultures to symbolise new beginnings, but rather its the joining of two families.</a:t>
            </a:r>
            <a:endParaRPr lang="en-GB" sz="2200" dirty="0">
              <a:solidFill>
                <a:schemeClr val="bg1">
                  <a:lumMod val="50000"/>
                </a:schemeClr>
              </a:solidFill>
            </a:endParaRPr>
          </a:p>
        </p:txBody>
      </p:sp>
      <p:pic>
        <p:nvPicPr>
          <p:cNvPr id="16386" name="Picture 2" descr="http://upload.wikimedia.org/wikipedia/commons/c/c2/Wedding_kimono.jpg"/>
          <p:cNvPicPr>
            <a:picLocks noChangeAspect="1" noChangeArrowheads="1"/>
          </p:cNvPicPr>
          <p:nvPr/>
        </p:nvPicPr>
        <p:blipFill>
          <a:blip r:embed="rId2" cstate="print"/>
          <a:srcRect l="4869" r="5798"/>
          <a:stretch>
            <a:fillRect/>
          </a:stretch>
        </p:blipFill>
        <p:spPr bwMode="auto">
          <a:xfrm>
            <a:off x="5831632" y="678160"/>
            <a:ext cx="3312368" cy="617984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3610744" cy="1124744"/>
          </a:xfrm>
        </p:spPr>
        <p:txBody>
          <a:bodyPr>
            <a:normAutofit fontScale="90000"/>
          </a:bodyPr>
          <a:lstStyle/>
          <a:p>
            <a:r>
              <a:rPr lang="en-GB" b="1" dirty="0" smtClean="0">
                <a:solidFill>
                  <a:srgbClr val="FF0000"/>
                </a:solidFill>
              </a:rPr>
              <a:t>S</a:t>
            </a:r>
            <a:r>
              <a:rPr lang="en-GB" b="1" dirty="0" smtClean="0">
                <a:solidFill>
                  <a:schemeClr val="bg1">
                    <a:lumMod val="50000"/>
                  </a:schemeClr>
                </a:solidFill>
              </a:rPr>
              <a:t>o</a:t>
            </a:r>
            <a:r>
              <a:rPr lang="en-GB" b="1" dirty="0" smtClean="0">
                <a:solidFill>
                  <a:srgbClr val="00B0F0"/>
                </a:solidFill>
              </a:rPr>
              <a:t>u</a:t>
            </a:r>
            <a:r>
              <a:rPr lang="en-GB" b="1" dirty="0" smtClean="0">
                <a:solidFill>
                  <a:srgbClr val="FFC000"/>
                </a:solidFill>
              </a:rPr>
              <a:t>t</a:t>
            </a:r>
            <a:r>
              <a:rPr lang="en-GB" b="1" dirty="0" smtClean="0">
                <a:solidFill>
                  <a:srgbClr val="00B050"/>
                </a:solidFill>
              </a:rPr>
              <a:t>h</a:t>
            </a:r>
            <a:r>
              <a:rPr lang="en-GB" b="1" dirty="0" smtClean="0">
                <a:solidFill>
                  <a:srgbClr val="FF0000"/>
                </a:solidFill>
              </a:rPr>
              <a:t> </a:t>
            </a:r>
            <a:r>
              <a:rPr lang="en-GB" b="1" dirty="0" smtClean="0"/>
              <a:t>A</a:t>
            </a:r>
            <a:r>
              <a:rPr lang="en-GB" b="1" dirty="0" smtClean="0">
                <a:solidFill>
                  <a:srgbClr val="FF0000"/>
                </a:solidFill>
              </a:rPr>
              <a:t>f</a:t>
            </a:r>
            <a:r>
              <a:rPr lang="en-GB" b="1" dirty="0" smtClean="0">
                <a:solidFill>
                  <a:schemeClr val="bg1">
                    <a:lumMod val="50000"/>
                  </a:schemeClr>
                </a:solidFill>
              </a:rPr>
              <a:t>r</a:t>
            </a:r>
            <a:r>
              <a:rPr lang="en-GB" b="1" dirty="0" smtClean="0">
                <a:solidFill>
                  <a:srgbClr val="00B0F0"/>
                </a:solidFill>
              </a:rPr>
              <a:t>i</a:t>
            </a:r>
            <a:r>
              <a:rPr lang="en-GB" b="1" dirty="0" smtClean="0">
                <a:solidFill>
                  <a:srgbClr val="FFC000"/>
                </a:solidFill>
              </a:rPr>
              <a:t>c</a:t>
            </a:r>
            <a:r>
              <a:rPr lang="en-GB" b="1" dirty="0" smtClean="0">
                <a:solidFill>
                  <a:srgbClr val="00B050"/>
                </a:solidFill>
              </a:rPr>
              <a:t>a</a:t>
            </a:r>
            <a:r>
              <a:rPr lang="en-GB" b="1" dirty="0" smtClean="0">
                <a:solidFill>
                  <a:srgbClr val="FF0000"/>
                </a:solidFill>
              </a:rPr>
              <a:t>: </a:t>
            </a:r>
            <a:r>
              <a:rPr lang="en-GB" b="1" dirty="0" smtClean="0">
                <a:solidFill>
                  <a:schemeClr val="bg1">
                    <a:lumMod val="50000"/>
                  </a:schemeClr>
                </a:solidFill>
              </a:rPr>
              <a:t>R</a:t>
            </a:r>
            <a:r>
              <a:rPr lang="en-GB" b="1" dirty="0" smtClean="0">
                <a:solidFill>
                  <a:srgbClr val="00B0F0"/>
                </a:solidFill>
              </a:rPr>
              <a:t>a</a:t>
            </a:r>
            <a:r>
              <a:rPr lang="en-GB" b="1" dirty="0" smtClean="0">
                <a:solidFill>
                  <a:srgbClr val="FFC000"/>
                </a:solidFill>
              </a:rPr>
              <a:t>i</a:t>
            </a:r>
            <a:r>
              <a:rPr lang="en-GB" b="1" dirty="0" smtClean="0">
                <a:solidFill>
                  <a:srgbClr val="00B050"/>
                </a:solidFill>
              </a:rPr>
              <a:t>n</a:t>
            </a:r>
            <a:r>
              <a:rPr lang="en-GB" b="1" dirty="0" smtClean="0">
                <a:solidFill>
                  <a:schemeClr val="tx1">
                    <a:lumMod val="95000"/>
                    <a:lumOff val="5000"/>
                  </a:schemeClr>
                </a:solidFill>
              </a:rPr>
              <a:t>b</a:t>
            </a:r>
            <a:r>
              <a:rPr lang="en-GB" b="1" dirty="0" smtClean="0">
                <a:solidFill>
                  <a:srgbClr val="FF0000"/>
                </a:solidFill>
              </a:rPr>
              <a:t>o</a:t>
            </a:r>
            <a:r>
              <a:rPr lang="en-GB" b="1" dirty="0" smtClean="0">
                <a:solidFill>
                  <a:schemeClr val="bg1">
                    <a:lumMod val="50000"/>
                  </a:schemeClr>
                </a:solidFill>
              </a:rPr>
              <a:t>w</a:t>
            </a:r>
            <a:r>
              <a:rPr lang="en-GB" b="1" dirty="0" smtClean="0">
                <a:solidFill>
                  <a:srgbClr val="FF0000"/>
                </a:solidFill>
              </a:rPr>
              <a:t> </a:t>
            </a:r>
            <a:r>
              <a:rPr lang="en-GB" b="1" dirty="0" smtClean="0">
                <a:solidFill>
                  <a:srgbClr val="00B0F0"/>
                </a:solidFill>
              </a:rPr>
              <a:t>N</a:t>
            </a:r>
            <a:r>
              <a:rPr lang="en-GB" b="1" dirty="0" smtClean="0">
                <a:solidFill>
                  <a:srgbClr val="FFC000"/>
                </a:solidFill>
              </a:rPr>
              <a:t>a</a:t>
            </a:r>
            <a:r>
              <a:rPr lang="en-GB" b="1" dirty="0" smtClean="0">
                <a:solidFill>
                  <a:srgbClr val="00B050"/>
                </a:solidFill>
              </a:rPr>
              <a:t>t</a:t>
            </a:r>
            <a:r>
              <a:rPr lang="en-GB" b="1" dirty="0" smtClean="0">
                <a:solidFill>
                  <a:srgbClr val="FF0000"/>
                </a:solidFill>
              </a:rPr>
              <a:t>i</a:t>
            </a:r>
            <a:r>
              <a:rPr lang="en-GB" b="1" dirty="0" smtClean="0">
                <a:solidFill>
                  <a:schemeClr val="bg1">
                    <a:lumMod val="50000"/>
                  </a:schemeClr>
                </a:solidFill>
              </a:rPr>
              <a:t>o</a:t>
            </a:r>
            <a:r>
              <a:rPr lang="en-GB" b="1" dirty="0" smtClean="0">
                <a:solidFill>
                  <a:srgbClr val="00B0F0"/>
                </a:solidFill>
              </a:rPr>
              <a:t>n</a:t>
            </a:r>
            <a:endParaRPr lang="en-GB" b="1" dirty="0">
              <a:solidFill>
                <a:srgbClr val="00B0F0"/>
              </a:solidFill>
            </a:endParaRPr>
          </a:p>
        </p:txBody>
      </p:sp>
      <p:sp>
        <p:nvSpPr>
          <p:cNvPr id="3" name="Content Placeholder 2"/>
          <p:cNvSpPr>
            <a:spLocks noGrp="1"/>
          </p:cNvSpPr>
          <p:nvPr>
            <p:ph idx="1"/>
          </p:nvPr>
        </p:nvSpPr>
        <p:spPr>
          <a:xfrm>
            <a:off x="3779912" y="0"/>
            <a:ext cx="5364088" cy="6741368"/>
          </a:xfrm>
        </p:spPr>
        <p:txBody>
          <a:bodyPr>
            <a:normAutofit fontScale="47500" lnSpcReduction="20000"/>
          </a:bodyPr>
          <a:lstStyle/>
          <a:p>
            <a:pPr marL="0" indent="0">
              <a:buNone/>
            </a:pPr>
            <a:r>
              <a:rPr lang="en-GB" sz="4200" dirty="0" smtClean="0"/>
              <a:t>The </a:t>
            </a:r>
            <a:r>
              <a:rPr lang="en-GB" sz="4200" dirty="0"/>
              <a:t>current national </a:t>
            </a:r>
            <a:r>
              <a:rPr lang="en-GB" sz="4200" dirty="0" smtClean="0"/>
              <a:t>flag for South </a:t>
            </a:r>
            <a:r>
              <a:rPr lang="en-GB" sz="4200" dirty="0"/>
              <a:t>Africa is made up of 6 </a:t>
            </a:r>
            <a:r>
              <a:rPr lang="en-GB" sz="4200" dirty="0" smtClean="0"/>
              <a:t>colours, red, white, green, blue, black and a golden yellow.</a:t>
            </a:r>
          </a:p>
          <a:p>
            <a:pPr marL="0" indent="354013">
              <a:buNone/>
            </a:pPr>
            <a:r>
              <a:rPr lang="en-GB" sz="4200" dirty="0"/>
              <a:t/>
            </a:r>
            <a:br>
              <a:rPr lang="en-GB" sz="4200" dirty="0"/>
            </a:br>
            <a:r>
              <a:rPr lang="en-GB" sz="4200" dirty="0"/>
              <a:t>The flag was designed by Mr. Fred </a:t>
            </a:r>
            <a:r>
              <a:rPr lang="en-GB" sz="4200" dirty="0" err="1" smtClean="0"/>
              <a:t>Bronwell</a:t>
            </a:r>
            <a:r>
              <a:rPr lang="en-GB" sz="4200" dirty="0" smtClean="0"/>
              <a:t>  </a:t>
            </a:r>
            <a:r>
              <a:rPr lang="en-GB" sz="4200" dirty="0"/>
              <a:t>1994. The flag has </a:t>
            </a:r>
            <a:r>
              <a:rPr lang="en-GB" sz="4200" dirty="0" smtClean="0"/>
              <a:t> </a:t>
            </a:r>
            <a:r>
              <a:rPr lang="en-GB" sz="4200" dirty="0"/>
              <a:t>become a symbol of the unity </a:t>
            </a:r>
            <a:r>
              <a:rPr lang="en-GB" sz="4200" dirty="0" smtClean="0"/>
              <a:t>and of </a:t>
            </a:r>
            <a:r>
              <a:rPr lang="en-GB" sz="4200" dirty="0"/>
              <a:t>the different race groups in South Africa. The flag was designed using a combination of </a:t>
            </a:r>
            <a:r>
              <a:rPr lang="en-GB" sz="4200" dirty="0" smtClean="0"/>
              <a:t>colours </a:t>
            </a:r>
            <a:r>
              <a:rPr lang="en-GB" sz="4200" dirty="0"/>
              <a:t>from historic South African flags</a:t>
            </a:r>
            <a:r>
              <a:rPr lang="en-GB" sz="4200" dirty="0" smtClean="0"/>
              <a:t>. Flags are usually made out of cotton or polyester.</a:t>
            </a:r>
          </a:p>
          <a:p>
            <a:pPr marL="0" indent="354013">
              <a:buNone/>
            </a:pPr>
            <a:r>
              <a:rPr lang="en-GB" sz="4200" dirty="0"/>
              <a:t/>
            </a:r>
            <a:br>
              <a:rPr lang="en-GB" sz="4200" dirty="0"/>
            </a:br>
            <a:r>
              <a:rPr lang="en-GB" sz="4200" dirty="0"/>
              <a:t>The flag was not designed with the </a:t>
            </a:r>
            <a:r>
              <a:rPr lang="en-GB" sz="4200" dirty="0" smtClean="0"/>
              <a:t>each </a:t>
            </a:r>
            <a:r>
              <a:rPr lang="en-GB" sz="4200" dirty="0"/>
              <a:t>of the </a:t>
            </a:r>
            <a:r>
              <a:rPr lang="en-GB" sz="4200" dirty="0" smtClean="0"/>
              <a:t>colours to represent </a:t>
            </a:r>
            <a:r>
              <a:rPr lang="en-GB" sz="4200" dirty="0"/>
              <a:t>a </a:t>
            </a:r>
            <a:r>
              <a:rPr lang="en-GB" sz="4200" dirty="0" smtClean="0"/>
              <a:t>different part of </a:t>
            </a:r>
            <a:r>
              <a:rPr lang="en-GB" sz="4200" dirty="0"/>
              <a:t>South Africa. The Y or V form of the flag was chosen to symbolize the unity, or coming together, of South Africa's different groups. </a:t>
            </a:r>
            <a:endParaRPr lang="en-GB" sz="4200" dirty="0" smtClean="0"/>
          </a:p>
          <a:p>
            <a:pPr marL="0" indent="354013">
              <a:buNone/>
            </a:pPr>
            <a:r>
              <a:rPr lang="en-GB" sz="4200" dirty="0"/>
              <a:t/>
            </a:r>
            <a:br>
              <a:rPr lang="en-GB" sz="4200" dirty="0"/>
            </a:br>
            <a:r>
              <a:rPr lang="en-GB" sz="4200" dirty="0"/>
              <a:t>Many South Africans choose to </a:t>
            </a:r>
            <a:r>
              <a:rPr lang="en-GB" sz="4200" dirty="0" smtClean="0"/>
              <a:t>feel the colours represent something or an event in history.  The common idea of what the colours reflect are:</a:t>
            </a:r>
          </a:p>
          <a:p>
            <a:pPr marL="0" indent="354013">
              <a:buNone/>
            </a:pPr>
            <a:endParaRPr lang="en-GB" sz="4200" dirty="0" smtClean="0"/>
          </a:p>
          <a:p>
            <a:pPr marL="0" indent="0">
              <a:buNone/>
            </a:pPr>
            <a:r>
              <a:rPr lang="en-GB" sz="4200" dirty="0" smtClean="0">
                <a:solidFill>
                  <a:srgbClr val="FF0000"/>
                </a:solidFill>
              </a:rPr>
              <a:t>Red: bloodshed, </a:t>
            </a:r>
            <a:r>
              <a:rPr lang="en-GB" sz="4200" dirty="0" smtClean="0">
                <a:solidFill>
                  <a:schemeClr val="bg1">
                    <a:lumMod val="50000"/>
                  </a:schemeClr>
                </a:solidFill>
              </a:rPr>
              <a:t>White: white population, </a:t>
            </a:r>
            <a:r>
              <a:rPr lang="en-GB" sz="4200" dirty="0" smtClean="0"/>
              <a:t/>
            </a:r>
            <a:br>
              <a:rPr lang="en-GB" sz="4200" dirty="0" smtClean="0"/>
            </a:br>
            <a:r>
              <a:rPr lang="en-GB" sz="4200" dirty="0" smtClean="0">
                <a:solidFill>
                  <a:srgbClr val="00B0F0"/>
                </a:solidFill>
              </a:rPr>
              <a:t>Blue: skies or the ocean, since South Africa is surrounded by 2 oceans, </a:t>
            </a:r>
            <a:r>
              <a:rPr lang="en-GB" sz="4200" dirty="0" smtClean="0"/>
              <a:t/>
            </a:r>
            <a:br>
              <a:rPr lang="en-GB" sz="4200" dirty="0" smtClean="0"/>
            </a:br>
            <a:r>
              <a:rPr lang="en-GB" sz="4200" dirty="0" smtClean="0">
                <a:solidFill>
                  <a:srgbClr val="CC9900"/>
                </a:solidFill>
              </a:rPr>
              <a:t>Yellow: minerals, </a:t>
            </a:r>
            <a:r>
              <a:rPr lang="en-GB" sz="4200" dirty="0" smtClean="0">
                <a:solidFill>
                  <a:srgbClr val="00B050"/>
                </a:solidFill>
              </a:rPr>
              <a:t>Green: agriculture and land, </a:t>
            </a:r>
            <a:r>
              <a:rPr lang="en-GB" sz="4200" dirty="0" smtClean="0"/>
              <a:t/>
            </a:r>
            <a:br>
              <a:rPr lang="en-GB" sz="4200" dirty="0" smtClean="0"/>
            </a:br>
            <a:r>
              <a:rPr lang="en-GB" sz="4200" dirty="0" smtClean="0"/>
              <a:t>Black: the non-white population </a:t>
            </a:r>
            <a:r>
              <a:rPr lang="en-GB" sz="4200" b="1" dirty="0" smtClean="0"/>
              <a:t>or</a:t>
            </a:r>
            <a:r>
              <a:rPr lang="en-GB" sz="4200" dirty="0" smtClean="0"/>
              <a:t> Mr Mandela </a:t>
            </a:r>
            <a:endParaRPr lang="en-GB" dirty="0">
              <a:solidFill>
                <a:schemeClr val="bg1">
                  <a:lumMod val="50000"/>
                </a:schemeClr>
              </a:solidFill>
            </a:endParaRPr>
          </a:p>
        </p:txBody>
      </p:sp>
      <p:pic>
        <p:nvPicPr>
          <p:cNvPr id="17410" name="Picture 2" descr="http://www.emac-online.com/imprint/images/flag_southafrica.jpg"/>
          <p:cNvPicPr>
            <a:picLocks noChangeAspect="1" noChangeArrowheads="1"/>
          </p:cNvPicPr>
          <p:nvPr/>
        </p:nvPicPr>
        <p:blipFill>
          <a:blip r:embed="rId2" cstate="print"/>
          <a:srcRect/>
          <a:stretch>
            <a:fillRect/>
          </a:stretch>
        </p:blipFill>
        <p:spPr bwMode="auto">
          <a:xfrm>
            <a:off x="0" y="1412776"/>
            <a:ext cx="3810000" cy="2857500"/>
          </a:xfrm>
          <a:prstGeom prst="rect">
            <a:avLst/>
          </a:prstGeom>
          <a:noFill/>
        </p:spPr>
      </p:pic>
      <p:sp>
        <p:nvSpPr>
          <p:cNvPr id="6" name="Rectangle 5"/>
          <p:cNvSpPr/>
          <p:nvPr/>
        </p:nvSpPr>
        <p:spPr>
          <a:xfrm>
            <a:off x="0" y="3995678"/>
            <a:ext cx="3563888" cy="2862322"/>
          </a:xfrm>
          <a:prstGeom prst="rect">
            <a:avLst/>
          </a:prstGeom>
        </p:spPr>
        <p:txBody>
          <a:bodyPr wrap="square">
            <a:spAutoFit/>
          </a:bodyPr>
          <a:lstStyle/>
          <a:p>
            <a:endParaRPr lang="en-GB" dirty="0" smtClean="0"/>
          </a:p>
          <a:p>
            <a:pPr algn="ctr"/>
            <a:r>
              <a:rPr lang="en-GB" dirty="0" smtClean="0"/>
              <a:t>"</a:t>
            </a:r>
            <a:r>
              <a:rPr lang="en-GB" b="1" i="1" dirty="0" smtClean="0"/>
              <a:t>We enter into a society in which all South Africans, both black and white, will be able to walk tall, without fear in their hearts, assured of their inalienable right to human dignity – a </a:t>
            </a:r>
            <a:r>
              <a:rPr lang="en-GB" b="1" i="1" u="sng" dirty="0" smtClean="0"/>
              <a:t>rainbow nation </a:t>
            </a:r>
            <a:r>
              <a:rPr lang="en-GB" b="1" i="1" dirty="0" smtClean="0"/>
              <a:t>at peace with itself and the world.</a:t>
            </a:r>
            <a:r>
              <a:rPr lang="en-GB" dirty="0" smtClean="0"/>
              <a:t>"</a:t>
            </a:r>
            <a:br>
              <a:rPr lang="en-GB" dirty="0" smtClean="0"/>
            </a:br>
            <a:r>
              <a:rPr lang="en-GB" dirty="0" smtClean="0"/>
              <a:t>Nelson Mandela, Inaugural Address, Pretoria 9 May 1994.</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1399</Words>
  <Application>Microsoft Office PowerPoint</Application>
  <PresentationFormat>On-screen Show (4:3)</PresentationFormat>
  <Paragraphs>153</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Colour and Culture Lesson 2</vt:lpstr>
      <vt:lpstr>Connector: In 2s or 3s- Card sort the picture to the culture! Why do you think that colour represents that culture?</vt:lpstr>
      <vt:lpstr>Slide 3</vt:lpstr>
      <vt:lpstr>BIG Picture</vt:lpstr>
      <vt:lpstr>Learning Objective</vt:lpstr>
      <vt:lpstr>China: Red</vt:lpstr>
      <vt:lpstr>Vietnam- Yellow</vt:lpstr>
      <vt:lpstr>Japan-White</vt:lpstr>
      <vt:lpstr>South Africa: Rainbow Nation</vt:lpstr>
      <vt:lpstr>India: Festival of Colour </vt:lpstr>
      <vt:lpstr>Slide 11</vt:lpstr>
      <vt:lpstr>1) Content Introduction to art work</vt:lpstr>
      <vt:lpstr>2) Form Description of art work</vt:lpstr>
      <vt:lpstr>Slide 14</vt:lpstr>
      <vt:lpstr>Slide 15</vt:lpstr>
      <vt:lpstr>Review: Peer Assessment</vt:lpstr>
      <vt:lpstr>Level: Critical Study- Mark you partners work </vt:lpstr>
      <vt:lpstr>   Set your partner 2 targets (Discuss target ideas on your table) They need to...   </vt:lpstr>
      <vt:lpstr>Review: Present the Artist</vt:lpstr>
      <vt:lpstr>Review:  FOR POSITIVE POINTS: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Leigh</dc:creator>
  <cp:lastModifiedBy>Leigh</cp:lastModifiedBy>
  <cp:revision>43</cp:revision>
  <dcterms:created xsi:type="dcterms:W3CDTF">2011-08-30T15:25:15Z</dcterms:created>
  <dcterms:modified xsi:type="dcterms:W3CDTF">2011-08-31T10:47:26Z</dcterms:modified>
</cp:coreProperties>
</file>