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79" r:id="rId4"/>
    <p:sldId id="280" r:id="rId5"/>
    <p:sldId id="287" r:id="rId6"/>
    <p:sldId id="282" r:id="rId7"/>
    <p:sldId id="288" r:id="rId8"/>
    <p:sldId id="284" r:id="rId9"/>
    <p:sldId id="289" r:id="rId10"/>
    <p:sldId id="286" r:id="rId11"/>
    <p:sldId id="265" r:id="rId12"/>
    <p:sldId id="266" r:id="rId13"/>
    <p:sldId id="277" r:id="rId14"/>
    <p:sldId id="262" r:id="rId15"/>
    <p:sldId id="270" r:id="rId16"/>
    <p:sldId id="258" r:id="rId17"/>
    <p:sldId id="259" r:id="rId18"/>
    <p:sldId id="260" r:id="rId19"/>
    <p:sldId id="274" r:id="rId20"/>
    <p:sldId id="276" r:id="rId21"/>
    <p:sldId id="269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7C80"/>
    <a:srgbClr val="FF9900"/>
    <a:srgbClr val="00CCFF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D3142-D71B-49FD-BD7B-7A63D306611C}" type="datetimeFigureOut">
              <a:rPr lang="en-GB" smtClean="0"/>
              <a:pPr/>
              <a:t>20/01/2012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BEE2A-DAE7-4B6E-8624-59A912EE2C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88EBF-C3D3-4BC7-AFD9-6918370AEA77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174D-97C1-46B1-9E46-A625A17F0C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6F53-C959-4C3D-B875-482F2D5BED63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DB341-2A42-4CBC-A2DD-92D0B1B0B3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36BEE-5C89-4E14-B731-70AE2100C993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51AD-47D9-4C88-A2B5-8E92C6EF3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7750-8092-432D-A9A8-EF31DC130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7A9DB-6814-47B5-9C88-61DAEA7AADDC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10BF-8DF0-4831-8E1C-39D086529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5A99-0C09-40EA-83DA-CA855DF54D27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FA2E-D522-4BF7-B8B9-927AD8A2E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BAC1-4DA3-4FC3-AD3A-13A7F7B9F040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B045-A3A3-4155-A9AC-90E9833A9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D613-EA10-4C99-8106-73E6C34FCBEA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8D11-7F9A-439C-9894-420CC8213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1B09-3E6E-4FDB-914B-11A77D7DFD47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3FBC9-7699-454B-9441-4C9F7D718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5D8D-18B3-48F4-B36F-C3C124A31E3F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624E-E153-409E-8657-4C76223169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0539-8871-4E22-A763-DE5E17D033F8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C8056-2DB2-4156-A5C6-24DC8E6492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FAF9-113D-4C7C-837E-C9208823573B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5213-F07D-482A-8F69-970110DACB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EAE388-6018-46CA-977F-7702D344ECDD}" type="datetimeFigureOut">
              <a:rPr lang="en-US"/>
              <a:pPr>
                <a:defRPr/>
              </a:pPr>
              <a:t>1/20/2012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2FF11F-3312-49E5-A924-E2B2CAEF82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http://www.humanities.uci.edu/users/vfolkenflik/VRF%20Sources/Rembrandt%20St%20Paul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50"/>
            <a:ext cx="3131839" cy="49434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Critical  Study on Artist</a:t>
            </a:r>
            <a:b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GB" sz="5400" dirty="0" smtClean="0">
                <a:solidFill>
                  <a:srgbClr val="FF3399"/>
                </a:solidFill>
                <a:latin typeface="Comic Sans MS" pitchFamily="66" charset="0"/>
                <a:cs typeface="Consolas" pitchFamily="49" charset="0"/>
              </a:rPr>
              <a:t> Lesson 3</a:t>
            </a:r>
            <a:endParaRPr lang="en-GB" sz="54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95328" y="954517"/>
            <a:ext cx="6048672" cy="59034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114800" cy="184482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Discuss: What makes </a:t>
            </a:r>
            <a:r>
              <a:rPr lang="en-GB" b="1" u="sng" dirty="0" smtClean="0">
                <a:solidFill>
                  <a:srgbClr val="00B050"/>
                </a:solidFill>
              </a:rPr>
              <a:t>GOOD </a:t>
            </a:r>
            <a:r>
              <a:rPr lang="en-GB" dirty="0" smtClean="0">
                <a:solidFill>
                  <a:srgbClr val="00B050"/>
                </a:solidFill>
              </a:rPr>
              <a:t>Sentence Starters?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5076056" cy="5085184"/>
          </a:xfrm>
        </p:spPr>
        <p:txBody>
          <a:bodyPr>
            <a:normAutofit/>
          </a:bodyPr>
          <a:lstStyle/>
          <a:p>
            <a:r>
              <a:rPr lang="en-GB" dirty="0" smtClean="0"/>
              <a:t>The item is….</a:t>
            </a:r>
          </a:p>
          <a:p>
            <a:r>
              <a:rPr lang="en-GB" dirty="0" smtClean="0"/>
              <a:t>The artefact…</a:t>
            </a:r>
          </a:p>
          <a:p>
            <a:r>
              <a:rPr lang="en-GB" dirty="0" smtClean="0"/>
              <a:t>The South African flag…</a:t>
            </a:r>
          </a:p>
          <a:p>
            <a:r>
              <a:rPr lang="en-GB" dirty="0" smtClean="0"/>
              <a:t>It was designed…</a:t>
            </a:r>
          </a:p>
          <a:p>
            <a:r>
              <a:rPr lang="en-GB" dirty="0" smtClean="0"/>
              <a:t>I feel…</a:t>
            </a:r>
          </a:p>
          <a:p>
            <a:r>
              <a:rPr lang="en-GB" dirty="0" smtClean="0"/>
              <a:t>It reflects…</a:t>
            </a:r>
          </a:p>
          <a:p>
            <a:r>
              <a:rPr lang="en-GB" dirty="0" smtClean="0"/>
              <a:t>It looks…</a:t>
            </a:r>
          </a:p>
          <a:p>
            <a:r>
              <a:rPr lang="en-GB" dirty="0" smtClean="0"/>
              <a:t>The colours make me feel…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29200" y="0"/>
            <a:ext cx="4114800" cy="1844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Discuss: What makes </a:t>
            </a:r>
            <a:r>
              <a:rPr kumimoji="0" lang="en-GB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Sentence Starters?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008" y="1772816"/>
            <a:ext cx="4499992" cy="5085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Yes…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Looks like…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Item is…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Colours look…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14313"/>
            <a:ext cx="8229600" cy="1143001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CC0000"/>
                </a:solidFill>
                <a:latin typeface="Comic Sans MS" pitchFamily="66" charset="0"/>
              </a:rPr>
              <a:t>Sentence Forming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9144000" cy="5715000"/>
          </a:xfrm>
        </p:spPr>
        <p:txBody>
          <a:bodyPr/>
          <a:lstStyle/>
          <a:p>
            <a:pPr marL="0" indent="11113" algn="ctr" eaLnBrk="1" hangingPunct="1">
              <a:lnSpc>
                <a:spcPct val="90000"/>
              </a:lnSpc>
              <a:buNone/>
            </a:pPr>
            <a:r>
              <a:rPr lang="en-GB" sz="2900" dirty="0" smtClean="0"/>
              <a:t>Write down at </a:t>
            </a:r>
            <a:r>
              <a:rPr lang="en-GB" sz="2900" b="1" u="sng" dirty="0" smtClean="0"/>
              <a:t>least 5 sentences </a:t>
            </a:r>
            <a:r>
              <a:rPr lang="en-GB" sz="2900" dirty="0" smtClean="0"/>
              <a:t>describing how the work </a:t>
            </a:r>
            <a:r>
              <a:rPr lang="en-GB" sz="2900" b="1" dirty="0" smtClean="0"/>
              <a:t>below right </a:t>
            </a:r>
            <a:r>
              <a:rPr lang="en-GB" sz="2900" dirty="0" smtClean="0"/>
              <a:t>is different from the other portraits:</a:t>
            </a:r>
            <a:endParaRPr lang="en-GB" sz="2900" dirty="0" smtClean="0">
              <a:solidFill>
                <a:schemeClr val="accent2"/>
              </a:solidFill>
            </a:endParaRPr>
          </a:p>
        </p:txBody>
      </p:sp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11" name="Picture 10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12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60032" y="1700808"/>
            <a:ext cx="4279179" cy="4176464"/>
          </a:xfrm>
          <a:prstGeom prst="rect">
            <a:avLst/>
          </a:prstGeom>
          <a:noFill/>
        </p:spPr>
      </p:pic>
      <p:pic>
        <p:nvPicPr>
          <p:cNvPr id="13" name="Picture 3" descr="http://www.humanities.uci.edu/users/vfolkenflik/VRF%20Sources/Rembrandt%20St%20Paul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1772816"/>
            <a:ext cx="199352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Holbien_the_Younger_Portrait_of_Anne_of_Clev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1772816"/>
            <a:ext cx="262295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jeune%20fille%20aux%20yeux%20bleus_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93096"/>
            <a:ext cx="195022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http://news.bbc.co.uk/olmedia/1720000/images/_1723071_queen_freud3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4771907"/>
            <a:ext cx="1368152" cy="208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1700808"/>
            <a:ext cx="514806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FF9900"/>
                </a:solidFill>
                <a:latin typeface="+mn-lt"/>
              </a:rPr>
              <a:t>The </a:t>
            </a:r>
            <a:r>
              <a:rPr lang="en-GB" sz="2800" b="1" u="sng" dirty="0" smtClean="0">
                <a:solidFill>
                  <a:srgbClr val="FF9900"/>
                </a:solidFill>
                <a:latin typeface="+mn-lt"/>
              </a:rPr>
              <a:t>shapes</a:t>
            </a:r>
            <a:r>
              <a:rPr lang="en-GB" sz="2800" b="1" dirty="0" smtClean="0">
                <a:solidFill>
                  <a:srgbClr val="FF9900"/>
                </a:solidFill>
                <a:latin typeface="+mn-lt"/>
              </a:rPr>
              <a:t> used are simple to make complicated facial features.</a:t>
            </a:r>
            <a:endParaRPr lang="en-GB" sz="2800" b="1" dirty="0">
              <a:solidFill>
                <a:srgbClr val="FF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00B0F0"/>
                </a:solidFill>
                <a:latin typeface="+mn-lt"/>
              </a:rPr>
              <a:t>The artist uses bright primary </a:t>
            </a:r>
            <a:r>
              <a:rPr lang="en-GB" sz="2800" b="1" u="sng" dirty="0" smtClean="0">
                <a:solidFill>
                  <a:srgbClr val="00B0F0"/>
                </a:solidFill>
                <a:latin typeface="+mn-lt"/>
              </a:rPr>
              <a:t>colours</a:t>
            </a:r>
            <a:r>
              <a:rPr lang="en-GB" sz="2800" b="1" dirty="0" smtClean="0">
                <a:solidFill>
                  <a:srgbClr val="00B0F0"/>
                </a:solidFill>
                <a:latin typeface="+mn-lt"/>
              </a:rPr>
              <a:t> to stand out.</a:t>
            </a:r>
            <a:endParaRPr lang="en-GB" sz="2800" b="1" dirty="0">
              <a:solidFill>
                <a:srgbClr val="00B0F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The artist uses 3 clear block </a:t>
            </a:r>
            <a:r>
              <a:rPr lang="en-GB" sz="2800" b="1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tones. </a:t>
            </a:r>
            <a:endParaRPr lang="en-GB" sz="2800" b="1" u="sng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FF7C80"/>
                </a:solidFill>
                <a:latin typeface="+mn-lt"/>
              </a:rPr>
              <a:t>There is </a:t>
            </a:r>
            <a:r>
              <a:rPr lang="en-GB" sz="2800" b="1" dirty="0" err="1" smtClean="0">
                <a:solidFill>
                  <a:srgbClr val="FF7C80"/>
                </a:solidFill>
                <a:latin typeface="+mn-lt"/>
              </a:rPr>
              <a:t>markmaking</a:t>
            </a:r>
            <a:r>
              <a:rPr lang="en-GB" sz="2800" b="1" dirty="0" smtClean="0">
                <a:solidFill>
                  <a:srgbClr val="FF7C80"/>
                </a:solidFill>
                <a:latin typeface="+mn-lt"/>
              </a:rPr>
              <a:t> </a:t>
            </a:r>
            <a:r>
              <a:rPr lang="en-GB" sz="2800" b="1" u="sng" dirty="0" smtClean="0">
                <a:solidFill>
                  <a:srgbClr val="FF7C80"/>
                </a:solidFill>
                <a:latin typeface="+mn-lt"/>
              </a:rPr>
              <a:t>lines</a:t>
            </a:r>
            <a:r>
              <a:rPr lang="en-GB" sz="2800" b="1" dirty="0" smtClean="0">
                <a:solidFill>
                  <a:srgbClr val="FF7C80"/>
                </a:solidFill>
                <a:latin typeface="+mn-lt"/>
              </a:rPr>
              <a:t> used only to show detail and a black </a:t>
            </a:r>
            <a:r>
              <a:rPr lang="en-GB" sz="2800" b="1" u="sng" dirty="0" smtClean="0">
                <a:solidFill>
                  <a:srgbClr val="FF7C80"/>
                </a:solidFill>
                <a:latin typeface="+mn-lt"/>
              </a:rPr>
              <a:t>outline.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There is little or </a:t>
            </a:r>
            <a:r>
              <a:rPr lang="en-GB" sz="2800" b="1" u="sng" dirty="0" smtClean="0">
                <a:solidFill>
                  <a:srgbClr val="7030A0"/>
                </a:solidFill>
                <a:latin typeface="+mn-lt"/>
              </a:rPr>
              <a:t>no pattern</a:t>
            </a:r>
            <a:r>
              <a:rPr lang="en-GB" sz="2800" b="1" dirty="0" smtClean="0">
                <a:solidFill>
                  <a:srgbClr val="7030A0"/>
                </a:solidFill>
                <a:latin typeface="+mn-lt"/>
              </a:rPr>
              <a:t> to complicate the picture.</a:t>
            </a:r>
            <a:endParaRPr lang="en-GB" sz="36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0"/>
            <a:ext cx="709295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BIG Picture</a:t>
            </a:r>
            <a:endParaRPr lang="en-GB" sz="5400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2176463" y="1597025"/>
            <a:ext cx="246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1357313"/>
            <a:ext cx="421481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FF9900"/>
                </a:solidFill>
                <a:latin typeface="Calibri" pitchFamily="34" charset="0"/>
              </a:rPr>
              <a:t>Connector</a:t>
            </a: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Independent sentence forming</a:t>
            </a:r>
            <a:endParaRPr lang="en-GB" sz="32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>
                <a:solidFill>
                  <a:srgbClr val="FF7C80"/>
                </a:solidFill>
                <a:latin typeface="Calibri" pitchFamily="34" charset="0"/>
              </a:rPr>
              <a:t>Individual critical study time</a:t>
            </a: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>
                <a:solidFill>
                  <a:srgbClr val="FF9900"/>
                </a:solidFill>
                <a:latin typeface="Calibri" pitchFamily="34" charset="0"/>
              </a:rPr>
              <a:t>Peer Assessment</a:t>
            </a:r>
          </a:p>
          <a:p>
            <a:endParaRPr lang="en-GB" sz="1200" b="1" dirty="0">
              <a:solidFill>
                <a:srgbClr val="FF9900"/>
              </a:solidFill>
              <a:latin typeface="Calibri" pitchFamily="34" charset="0"/>
            </a:endParaRPr>
          </a:p>
          <a:p>
            <a:r>
              <a:rPr lang="en-GB" sz="3200" b="1" dirty="0">
                <a:solidFill>
                  <a:srgbClr val="00CCFF"/>
                </a:solidFill>
                <a:latin typeface="Calibri" pitchFamily="34" charset="0"/>
              </a:rPr>
              <a:t>Extension: Group activity</a:t>
            </a:r>
          </a:p>
        </p:txBody>
      </p:sp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9" name="Picture 8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499992" y="1412776"/>
            <a:ext cx="4644008" cy="45325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18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GB" sz="2800" b="1" dirty="0"/>
              <a:t>The Blur Best of Album Cover By Julian </a:t>
            </a:r>
            <a:r>
              <a:rPr lang="en-GB" sz="2800" b="1" dirty="0" err="1"/>
              <a:t>Opie</a:t>
            </a:r>
            <a:r>
              <a:rPr lang="en-GB" sz="2800" b="1" dirty="0"/>
              <a:t>  (2000)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-468313" y="6021388"/>
            <a:ext cx="14906626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2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" y="774254"/>
            <a:ext cx="435597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2400" dirty="0"/>
              <a:t>This image is an album cover designed for ‘Blur’s Best of Album’ in </a:t>
            </a:r>
            <a:r>
              <a:rPr lang="en-GB" sz="2400" dirty="0" smtClean="0"/>
              <a:t>2000 by Julian </a:t>
            </a:r>
            <a:r>
              <a:rPr lang="en-GB" sz="2400" dirty="0" err="1" smtClean="0"/>
              <a:t>Opie</a:t>
            </a:r>
            <a:r>
              <a:rPr lang="en-GB" sz="2400" dirty="0" smtClean="0"/>
              <a:t>. </a:t>
            </a:r>
            <a:r>
              <a:rPr lang="en-GB" sz="2400" dirty="0" err="1"/>
              <a:t>Opies</a:t>
            </a:r>
            <a:r>
              <a:rPr lang="en-GB" sz="2400" dirty="0"/>
              <a:t>’ work involves </a:t>
            </a:r>
            <a:r>
              <a:rPr lang="en-GB" sz="2400" dirty="0" smtClean="0"/>
              <a:t>simplifying </a:t>
            </a:r>
            <a:r>
              <a:rPr lang="en-GB" sz="2400" dirty="0"/>
              <a:t>photos of people into basic </a:t>
            </a:r>
            <a:r>
              <a:rPr lang="en-GB" sz="2400" dirty="0" smtClean="0"/>
              <a:t>shapes, lines </a:t>
            </a:r>
            <a:r>
              <a:rPr lang="en-GB" sz="2400" dirty="0"/>
              <a:t>and block </a:t>
            </a:r>
            <a:r>
              <a:rPr lang="en-GB" sz="2400" dirty="0" smtClean="0"/>
              <a:t>colour. His work always has a clear black outline.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err="1"/>
              <a:t>Opie</a:t>
            </a:r>
            <a:r>
              <a:rPr lang="en-GB" sz="2400" dirty="0"/>
              <a:t> </a:t>
            </a:r>
            <a:r>
              <a:rPr lang="en-GB" sz="2400" dirty="0" smtClean="0"/>
              <a:t>uses a mixture of media, sometimes he uses paint and other times he will use only the computer to design his images. </a:t>
            </a:r>
            <a:r>
              <a:rPr lang="en-GB" sz="2400" dirty="0" err="1" smtClean="0"/>
              <a:t>Opie</a:t>
            </a:r>
            <a:r>
              <a:rPr lang="en-GB" sz="2400" dirty="0" smtClean="0"/>
              <a:t> is inspired by Japanese animation such as </a:t>
            </a:r>
            <a:r>
              <a:rPr lang="en-GB" sz="2400" dirty="0" err="1" smtClean="0"/>
              <a:t>Manga</a:t>
            </a:r>
            <a:r>
              <a:rPr lang="en-GB" sz="2400" dirty="0" smtClean="0"/>
              <a:t>.</a:t>
            </a:r>
          </a:p>
        </p:txBody>
      </p:sp>
      <p:pic>
        <p:nvPicPr>
          <p:cNvPr id="20485" name="Picture 7" descr="http://www.noblahblah.org/images/j.opie/blur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548680"/>
            <a:ext cx="4429125" cy="4324350"/>
          </a:xfrm>
          <a:noFill/>
        </p:spPr>
      </p:pic>
      <p:pic>
        <p:nvPicPr>
          <p:cNvPr id="6" name="Picture 2" descr="http://static.tvtropes.org/pmwiki/pub/images/blur_1_8547.jpg"/>
          <p:cNvPicPr>
            <a:picLocks noChangeAspect="1" noChangeArrowheads="1"/>
          </p:cNvPicPr>
          <p:nvPr/>
        </p:nvPicPr>
        <p:blipFill>
          <a:blip r:embed="rId3" cstate="print"/>
          <a:srcRect t="18644" b="47458"/>
          <a:stretch>
            <a:fillRect/>
          </a:stretch>
        </p:blipFill>
        <p:spPr bwMode="auto">
          <a:xfrm>
            <a:off x="4427984" y="5417840"/>
            <a:ext cx="4248472" cy="14401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55976" y="479715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Above: </a:t>
            </a:r>
            <a:r>
              <a:rPr lang="en-GB" dirty="0" smtClean="0"/>
              <a:t>Album cover in 2000.</a:t>
            </a:r>
          </a:p>
          <a:p>
            <a:pPr algn="ctr"/>
            <a:r>
              <a:rPr lang="en-GB" b="1" dirty="0" smtClean="0"/>
              <a:t>Below: </a:t>
            </a:r>
            <a:r>
              <a:rPr lang="en-GB" dirty="0" smtClean="0"/>
              <a:t>Band photo of Blur in 2000.</a:t>
            </a:r>
            <a:endParaRPr lang="en-GB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7"/>
          <p:cNvSpPr txBox="1">
            <a:spLocks noChangeArrowheads="1"/>
          </p:cNvSpPr>
          <p:nvPr/>
        </p:nvSpPr>
        <p:spPr bwMode="auto">
          <a:xfrm>
            <a:off x="6372225" y="1484313"/>
            <a:ext cx="2087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6084888" y="4437063"/>
            <a:ext cx="215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  <a:latin typeface="Calibri" pitchFamily="34" charset="0"/>
              </a:rPr>
              <a:t>Form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755650" y="1412875"/>
            <a:ext cx="1439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alibri" pitchFamily="34" charset="0"/>
              </a:rPr>
              <a:t>Mood</a:t>
            </a: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1116013" y="4365625"/>
            <a:ext cx="172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6227763" y="2349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443663" y="2276475"/>
            <a:ext cx="27003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Introduction to a piece of Art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227763" y="5157788"/>
            <a:ext cx="23050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Description of Art work</a:t>
            </a:r>
          </a:p>
        </p:txBody>
      </p: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827088" y="5229225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00113" y="5157788"/>
            <a:ext cx="3167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The Medium and techniques used by the artist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0" y="2060575"/>
            <a:ext cx="28432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How the piece of art makes you feel </a:t>
            </a:r>
          </a:p>
        </p:txBody>
      </p:sp>
      <p:sp>
        <p:nvSpPr>
          <p:cNvPr id="20491" name="Line 17"/>
          <p:cNvSpPr>
            <a:spLocks noChangeShapeType="1"/>
          </p:cNvSpPr>
          <p:nvPr/>
        </p:nvSpPr>
        <p:spPr bwMode="auto">
          <a:xfrm flipV="1">
            <a:off x="4716463" y="1844675"/>
            <a:ext cx="15113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8"/>
          <p:cNvSpPr>
            <a:spLocks noChangeShapeType="1"/>
          </p:cNvSpPr>
          <p:nvPr/>
        </p:nvSpPr>
        <p:spPr bwMode="auto">
          <a:xfrm>
            <a:off x="4932363" y="3429000"/>
            <a:ext cx="11525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9"/>
          <p:cNvSpPr>
            <a:spLocks noChangeShapeType="1"/>
          </p:cNvSpPr>
          <p:nvPr/>
        </p:nvSpPr>
        <p:spPr bwMode="auto">
          <a:xfrm flipH="1">
            <a:off x="2124075" y="3429000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20"/>
          <p:cNvSpPr>
            <a:spLocks noChangeShapeType="1"/>
          </p:cNvSpPr>
          <p:nvPr/>
        </p:nvSpPr>
        <p:spPr bwMode="auto">
          <a:xfrm flipH="1" flipV="1">
            <a:off x="2268538" y="1844675"/>
            <a:ext cx="10080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Oval 21"/>
          <p:cNvSpPr>
            <a:spLocks noChangeArrowheads="1"/>
          </p:cNvSpPr>
          <p:nvPr/>
        </p:nvSpPr>
        <p:spPr bwMode="auto">
          <a:xfrm>
            <a:off x="2555875" y="2492375"/>
            <a:ext cx="3240088" cy="13684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>
                <a:solidFill>
                  <a:srgbClr val="FF0000"/>
                </a:solidFill>
                <a:latin typeface="+mn-lt"/>
              </a:rPr>
              <a:t>Critical Studies</a:t>
            </a:r>
          </a:p>
        </p:txBody>
      </p:sp>
      <p:sp>
        <p:nvSpPr>
          <p:cNvPr id="20496" name="Text Box 22"/>
          <p:cNvSpPr txBox="1">
            <a:spLocks noChangeArrowheads="1"/>
          </p:cNvSpPr>
          <p:nvPr/>
        </p:nvSpPr>
        <p:spPr bwMode="auto">
          <a:xfrm>
            <a:off x="1835696" y="1"/>
            <a:ext cx="540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dirty="0">
                <a:solidFill>
                  <a:srgbClr val="FF0000"/>
                </a:solidFill>
                <a:latin typeface="Calibri" pitchFamily="34" charset="0"/>
              </a:rPr>
              <a:t>What are we doing </a:t>
            </a:r>
            <a:r>
              <a:rPr lang="en-GB" sz="4000" b="1" u="sng" dirty="0">
                <a:solidFill>
                  <a:srgbClr val="FF0000"/>
                </a:solidFill>
                <a:latin typeface="Calibri" pitchFamily="34" charset="0"/>
              </a:rPr>
              <a:t>today</a:t>
            </a:r>
            <a:r>
              <a:rPr lang="en-GB" sz="4000" dirty="0" smtClean="0">
                <a:solidFill>
                  <a:srgbClr val="FF0000"/>
                </a:solidFill>
                <a:latin typeface="Calibri" pitchFamily="34" charset="0"/>
              </a:rPr>
              <a:t>? </a:t>
            </a:r>
            <a:endParaRPr lang="en-GB" sz="4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21" name="Picture 20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3" grpId="0"/>
      <p:bldP spid="123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0" y="332656"/>
            <a:ext cx="34918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u="sng" dirty="0" smtClean="0">
                <a:latin typeface="Calibri" pitchFamily="34" charset="0"/>
              </a:rPr>
              <a:t>Quote Julian </a:t>
            </a:r>
            <a:r>
              <a:rPr lang="en-GB" sz="2400" b="1" u="sng" dirty="0" err="1" smtClean="0">
                <a:latin typeface="Calibri" pitchFamily="34" charset="0"/>
              </a:rPr>
              <a:t>Opie</a:t>
            </a:r>
            <a:r>
              <a:rPr lang="en-GB" sz="2400" b="1" u="sng" dirty="0" smtClean="0">
                <a:latin typeface="Calibri" pitchFamily="34" charset="0"/>
              </a:rPr>
              <a:t>: </a:t>
            </a:r>
            <a:r>
              <a:rPr lang="en-GB" sz="2400" dirty="0" smtClean="0">
                <a:latin typeface="Calibri" pitchFamily="34" charset="0"/>
              </a:rPr>
              <a:t>‘At the time I was trying to build a face - an identity with the minimum information - Like a logo for a person. I started with a simple circle and looked for what I could add.’</a:t>
            </a:r>
            <a:endParaRPr lang="en-GB" sz="2400" dirty="0">
              <a:latin typeface="Calibri" pitchFamily="34" charset="0"/>
            </a:endParaRPr>
          </a:p>
        </p:txBody>
      </p:sp>
      <p:pic>
        <p:nvPicPr>
          <p:cNvPr id="10242" name="Picture 2" descr="http://2.bp.blogspot.com/-FHMgLPXi1CI/Ta3TyR5hHiI/AAAAAAAAJmY/sLyxpXMinA0/s320/JULIANOPIE%2B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481633"/>
            <a:ext cx="3059832" cy="3376367"/>
          </a:xfrm>
          <a:prstGeom prst="rect">
            <a:avLst/>
          </a:prstGeom>
          <a:noFill/>
        </p:spPr>
      </p:pic>
      <p:pic>
        <p:nvPicPr>
          <p:cNvPr id="10244" name="Picture 4" descr="http://3.bp.blogspot.com/-Vqc6__5Pr-A/Ta3T7zOkY-I/AAAAAAAAJmw/_qwqbQP2NL4/s1600/JULIANOPIE%2B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38965"/>
            <a:ext cx="2339752" cy="3019035"/>
          </a:xfrm>
          <a:prstGeom prst="rect">
            <a:avLst/>
          </a:prstGeom>
          <a:noFill/>
        </p:spPr>
      </p:pic>
      <p:pic>
        <p:nvPicPr>
          <p:cNvPr id="10246" name="Picture 6" descr="http://4.bp.blogspot.com/-WJGiWLFqlSE/Ta3Szh5ieEI/AAAAAAAAJmA/LAy-oxOPFLA/s1600/JULIANOPIE%2B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0"/>
            <a:ext cx="2664296" cy="3523036"/>
          </a:xfrm>
          <a:prstGeom prst="rect">
            <a:avLst/>
          </a:prstGeom>
          <a:noFill/>
        </p:spPr>
      </p:pic>
      <p:pic>
        <p:nvPicPr>
          <p:cNvPr id="10248" name="Picture 8" descr="http://www.beaconict.com/11sallif/images/40391281julianopi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0"/>
            <a:ext cx="2567406" cy="3501008"/>
          </a:xfrm>
          <a:prstGeom prst="rect">
            <a:avLst/>
          </a:prstGeom>
          <a:noFill/>
        </p:spPr>
      </p:pic>
      <p:pic>
        <p:nvPicPr>
          <p:cNvPr id="10254" name="Picture 14" descr="http://1.bp.blogspot.com/-rhPuR4GKbTc/Ta3UKergzTI/AAAAAAAAJnQ/IORXD8IXNW4/s1600/JULIANOPIE%2B23.jpg"/>
          <p:cNvPicPr>
            <a:picLocks noChangeAspect="1" noChangeArrowheads="1"/>
          </p:cNvPicPr>
          <p:nvPr/>
        </p:nvPicPr>
        <p:blipFill>
          <a:blip r:embed="rId6" cstate="print"/>
          <a:srcRect l="45359"/>
          <a:stretch>
            <a:fillRect/>
          </a:stretch>
        </p:blipFill>
        <p:spPr bwMode="auto">
          <a:xfrm>
            <a:off x="2771800" y="3519454"/>
            <a:ext cx="2736304" cy="33385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42875"/>
            <a:ext cx="7772400" cy="7921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0000"/>
                </a:solidFill>
              </a:rPr>
              <a:t>1) Content</a:t>
            </a:r>
            <a:r>
              <a:rPr lang="en-GB" sz="4000" dirty="0" smtClean="0">
                <a:solidFill>
                  <a:srgbClr val="FF0000"/>
                </a:solidFill>
              </a:rPr>
              <a:t/>
            </a:r>
            <a:br>
              <a:rPr lang="en-GB" sz="4000" dirty="0" smtClean="0">
                <a:solidFill>
                  <a:srgbClr val="FF0000"/>
                </a:solidFill>
              </a:rPr>
            </a:br>
            <a:r>
              <a:rPr lang="en-GB" sz="2700" i="1" dirty="0" smtClean="0"/>
              <a:t>Introduction to art 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124744"/>
            <a:ext cx="7488832" cy="49688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rgbClr val="FF9900"/>
                </a:solidFill>
                <a:latin typeface="+mj-lt"/>
              </a:rPr>
              <a:t>1) What was the picture designed for?</a:t>
            </a: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solidFill>
                <a:srgbClr val="6600FF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rgbClr val="00CCFF"/>
                </a:solidFill>
                <a:latin typeface="+mj-lt"/>
              </a:rPr>
              <a:t>2) What is the name of the artist? </a:t>
            </a: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solidFill>
                <a:srgbClr val="6600FF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3)What year was the picture produced?</a:t>
            </a:r>
          </a:p>
          <a:p>
            <a:pPr eaLnBrk="1" hangingPunct="1">
              <a:lnSpc>
                <a:spcPct val="80000"/>
              </a:lnSpc>
            </a:pPr>
            <a:endParaRPr lang="en-GB" b="1" dirty="0" smtClean="0">
              <a:solidFill>
                <a:srgbClr val="6600FF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GB" b="1" dirty="0" smtClean="0">
                <a:solidFill>
                  <a:srgbClr val="FF7C80"/>
                </a:solidFill>
                <a:latin typeface="+mj-lt"/>
              </a:rPr>
              <a:t>4) What is the picture of</a:t>
            </a:r>
            <a:r>
              <a:rPr lang="en-GB" b="1" dirty="0" smtClean="0">
                <a:solidFill>
                  <a:srgbClr val="FF7C80"/>
                </a:solidFill>
                <a:latin typeface="+mj-lt"/>
              </a:rPr>
              <a:t>?</a:t>
            </a:r>
          </a:p>
        </p:txBody>
      </p:sp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551" t="50956"/>
          <a:stretch>
            <a:fillRect/>
          </a:stretch>
        </p:blipFill>
        <p:spPr>
          <a:xfrm>
            <a:off x="8207896" y="5951856"/>
            <a:ext cx="936104" cy="906144"/>
          </a:xfrm>
          <a:prstGeom prst="rect">
            <a:avLst/>
          </a:prstGeom>
          <a:noFill/>
        </p:spPr>
      </p:pic>
      <p:pic>
        <p:nvPicPr>
          <p:cNvPr id="9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t="49570" r="51620"/>
          <a:stretch>
            <a:fillRect/>
          </a:stretch>
        </p:blipFill>
        <p:spPr>
          <a:xfrm>
            <a:off x="0" y="5949280"/>
            <a:ext cx="893214" cy="908720"/>
          </a:xfrm>
          <a:prstGeom prst="rect">
            <a:avLst/>
          </a:prstGeom>
          <a:noFill/>
        </p:spPr>
      </p:pic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11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2) Form</a:t>
            </a:r>
            <a:r>
              <a:rPr lang="en-GB" smtClean="0">
                <a:solidFill>
                  <a:srgbClr val="FF0000"/>
                </a:solidFill>
              </a:rPr>
              <a:t/>
            </a:r>
            <a:br>
              <a:rPr lang="en-GB" smtClean="0">
                <a:solidFill>
                  <a:srgbClr val="FF0000"/>
                </a:solidFill>
              </a:rPr>
            </a:br>
            <a:r>
              <a:rPr lang="en-GB" sz="2400" i="1" smtClean="0"/>
              <a:t>Description of art 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71563"/>
            <a:ext cx="9144000" cy="5000625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rgbClr val="FF9900"/>
                </a:solidFill>
              </a:rPr>
              <a:t>5) What is in the foreground?</a:t>
            </a:r>
          </a:p>
          <a:p>
            <a:pPr lvl="2" algn="ctr" eaLnBrk="1" fontAlgn="auto" hangingPunct="1">
              <a:spcAft>
                <a:spcPts val="0"/>
              </a:spcAft>
              <a:buNone/>
              <a:defRPr/>
            </a:pPr>
            <a:endParaRPr lang="en-GB" b="1" dirty="0" smtClean="0">
              <a:solidFill>
                <a:srgbClr val="FF7C8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rgbClr val="00CCFF"/>
                </a:solidFill>
              </a:rPr>
              <a:t>6) What is in the background?</a:t>
            </a:r>
          </a:p>
          <a:p>
            <a:pPr lvl="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b="1" dirty="0" smtClean="0">
              <a:solidFill>
                <a:srgbClr val="FF7C8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chemeClr val="accent3">
                    <a:lumMod val="75000"/>
                  </a:schemeClr>
                </a:solidFill>
              </a:rPr>
              <a:t>7) a)What shapes and lines are used?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rgbClr val="FF7C80"/>
                </a:solidFill>
              </a:rPr>
              <a:t>b) Why does the artist use simple shapes and lines?</a:t>
            </a:r>
          </a:p>
          <a:p>
            <a:pPr lvl="2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solidFill>
                <a:srgbClr val="FF7C80"/>
              </a:solidFill>
            </a:endParaRPr>
          </a:p>
          <a:p>
            <a:pPr lvl="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00" b="1" dirty="0" smtClean="0">
              <a:solidFill>
                <a:srgbClr val="FF7C80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300" b="1" dirty="0" smtClean="0">
                <a:solidFill>
                  <a:srgbClr val="FF9900"/>
                </a:solidFill>
              </a:rPr>
              <a:t>8) a) </a:t>
            </a:r>
            <a:r>
              <a:rPr lang="en-GB" sz="3200" b="1" dirty="0" smtClean="0">
                <a:solidFill>
                  <a:srgbClr val="FF9900"/>
                </a:solidFill>
              </a:rPr>
              <a:t>Describe where in the portraits the most </a:t>
            </a:r>
            <a:r>
              <a:rPr lang="en-GB" sz="3200" b="1" dirty="0" err="1" smtClean="0">
                <a:solidFill>
                  <a:srgbClr val="FF9900"/>
                </a:solidFill>
              </a:rPr>
              <a:t>markmaking</a:t>
            </a:r>
            <a:r>
              <a:rPr lang="en-GB" sz="3200" b="1" smtClean="0">
                <a:solidFill>
                  <a:srgbClr val="FF9900"/>
                </a:solidFill>
              </a:rPr>
              <a:t> lines </a:t>
            </a:r>
            <a:r>
              <a:rPr lang="en-GB" sz="3200" b="1" dirty="0" smtClean="0">
                <a:solidFill>
                  <a:srgbClr val="FF9900"/>
                </a:solidFill>
              </a:rPr>
              <a:t>and tone is used?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GB" sz="3200" b="1" dirty="0" smtClean="0">
                <a:solidFill>
                  <a:srgbClr val="00CCFF"/>
                </a:solidFill>
              </a:rPr>
              <a:t>b) How does this help show the identity of the band members?</a:t>
            </a:r>
          </a:p>
          <a:p>
            <a:pPr marL="1166813" lvl="2" indent="-342900" algn="ctr" eaLnBrk="1" fontAlgn="auto" hangingPunct="1">
              <a:spcAft>
                <a:spcPts val="0"/>
              </a:spcAft>
              <a:buNone/>
              <a:defRPr/>
            </a:pPr>
            <a:endParaRPr lang="en-GB" sz="900" b="1" dirty="0" smtClean="0">
              <a:solidFill>
                <a:srgbClr val="FF7C80"/>
              </a:solidFill>
            </a:endParaRPr>
          </a:p>
          <a:p>
            <a:pPr lvl="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00" b="1" dirty="0" smtClean="0">
              <a:solidFill>
                <a:srgbClr val="FF7C80"/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00" dirty="0" smtClean="0">
              <a:solidFill>
                <a:srgbClr val="6600FF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6600FF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2000" dirty="0" smtClean="0">
                <a:solidFill>
                  <a:srgbClr val="6600FF"/>
                </a:solidFill>
              </a:rPr>
              <a:t> </a:t>
            </a:r>
          </a:p>
        </p:txBody>
      </p:sp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9" name="Picture 8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t="49570" r="51620"/>
          <a:stretch>
            <a:fillRect/>
          </a:stretch>
        </p:blipFill>
        <p:spPr>
          <a:xfrm>
            <a:off x="0" y="5949280"/>
            <a:ext cx="893214" cy="908720"/>
          </a:xfrm>
          <a:prstGeom prst="rect">
            <a:avLst/>
          </a:prstGeom>
          <a:noFill/>
        </p:spPr>
      </p:pic>
      <p:pic>
        <p:nvPicPr>
          <p:cNvPr id="11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551" t="50956"/>
          <a:stretch>
            <a:fillRect/>
          </a:stretch>
        </p:blipFill>
        <p:spPr>
          <a:xfrm>
            <a:off x="8207896" y="5951856"/>
            <a:ext cx="936104" cy="90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0"/>
            <a:ext cx="7488237" cy="6858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400" b="1" dirty="0" smtClean="0">
                <a:solidFill>
                  <a:srgbClr val="FF0000"/>
                </a:solidFill>
              </a:rPr>
              <a:t>3) Process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 smtClean="0"/>
              <a:t>The medium and techniques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i="1" dirty="0" smtClean="0"/>
              <a:t>used by the artist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i="1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9) What media does the artist use in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his work?</a:t>
            </a:r>
          </a:p>
          <a:p>
            <a:pPr lvl="2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GB" sz="900" b="1" dirty="0" smtClean="0">
              <a:solidFill>
                <a:srgbClr val="FF7C8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FF7C80"/>
                </a:solidFill>
              </a:rPr>
              <a:t>10) Can you see any brush marks and why?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800" b="1" dirty="0" smtClean="0">
              <a:solidFill>
                <a:srgbClr val="FF7C80"/>
              </a:solidFill>
            </a:endParaRPr>
          </a:p>
          <a:p>
            <a:pPr lvl="2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GB" sz="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FF9900"/>
                </a:solidFill>
              </a:rPr>
              <a:t>11) a)What colours has the artist used and why?</a:t>
            </a:r>
            <a:endParaRPr lang="en-GB" sz="1700" b="1" dirty="0" smtClean="0">
              <a:solidFill>
                <a:srgbClr val="FF99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00B0F0"/>
                </a:solidFill>
              </a:rPr>
              <a:t>b) Are these colours primary, secondary, harmonious or complimentary?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12) Why do you think the artist chose these colours in this picture?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50825" y="188913"/>
            <a:ext cx="8229600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GB" sz="32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3200">
              <a:latin typeface="Calibri" pitchFamily="34" charset="0"/>
            </a:endParaRP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755650" y="4076700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pic>
        <p:nvPicPr>
          <p:cNvPr id="2060" name="Picture 12" descr="6h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16632"/>
            <a:ext cx="21050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3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9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3" cstate="print"/>
          <a:srcRect t="49570" r="51620"/>
          <a:stretch>
            <a:fillRect/>
          </a:stretch>
        </p:blipFill>
        <p:spPr>
          <a:xfrm>
            <a:off x="0" y="5949280"/>
            <a:ext cx="893214" cy="908720"/>
          </a:xfrm>
          <a:prstGeom prst="rect">
            <a:avLst/>
          </a:prstGeom>
          <a:noFill/>
        </p:spPr>
      </p:pic>
      <p:pic>
        <p:nvPicPr>
          <p:cNvPr id="10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3" cstate="print"/>
          <a:srcRect l="50551" t="50956"/>
          <a:stretch>
            <a:fillRect/>
          </a:stretch>
        </p:blipFill>
        <p:spPr>
          <a:xfrm>
            <a:off x="8207896" y="5951856"/>
            <a:ext cx="936104" cy="90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4) Mood  </a:t>
            </a:r>
          </a:p>
          <a:p>
            <a:pPr algn="ctr" eaLnBrk="1" hangingPunct="1">
              <a:buFontTx/>
              <a:buNone/>
            </a:pPr>
            <a:r>
              <a:rPr lang="en-GB" sz="2800" i="1" dirty="0" smtClean="0"/>
              <a:t>How you feel about this piece of art</a:t>
            </a:r>
          </a:p>
          <a:p>
            <a:pPr algn="ctr" eaLnBrk="1" hangingPunct="1">
              <a:buFontTx/>
              <a:buNone/>
            </a:pPr>
            <a:endParaRPr lang="en-GB" sz="1200" b="1" i="1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13) How does the picture make you FEEL?</a:t>
            </a:r>
          </a:p>
          <a:p>
            <a:pPr algn="ctr" eaLnBrk="1" hangingPunct="1">
              <a:buFontTx/>
              <a:buNone/>
            </a:pPr>
            <a:endParaRPr lang="en-GB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rgbClr val="FF7C80"/>
                </a:solidFill>
              </a:rPr>
              <a:t>14) What do you think the artist is trying to make you feel?</a:t>
            </a:r>
          </a:p>
          <a:p>
            <a:pPr algn="ctr" eaLnBrk="1" hangingPunct="1">
              <a:buFontTx/>
              <a:buNone/>
            </a:pPr>
            <a:endParaRPr lang="en-GB" sz="1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rgbClr val="FF9900"/>
                </a:solidFill>
              </a:rPr>
              <a:t>15) </a:t>
            </a:r>
            <a:r>
              <a:rPr lang="en-GB" sz="2800" b="1" dirty="0" smtClean="0">
                <a:solidFill>
                  <a:srgbClr val="FF9900"/>
                </a:solidFill>
              </a:rPr>
              <a:t>Why is this artist interesting to study?</a:t>
            </a:r>
          </a:p>
          <a:p>
            <a:pPr algn="ctr" eaLnBrk="1" hangingPunct="1">
              <a:buFontTx/>
              <a:buNone/>
            </a:pPr>
            <a:endParaRPr lang="en-GB" sz="1200" b="1" dirty="0" smtClean="0">
              <a:solidFill>
                <a:srgbClr val="FF9900"/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rgbClr val="00B0F0"/>
                </a:solidFill>
              </a:rPr>
              <a:t>16) What have you learnt about the artist?</a:t>
            </a:r>
          </a:p>
          <a:p>
            <a:pPr algn="ctr" eaLnBrk="1" hangingPunct="1">
              <a:buFontTx/>
              <a:buNone/>
            </a:pPr>
            <a:endParaRPr lang="en-GB" sz="1200" b="1" dirty="0" smtClean="0">
              <a:solidFill>
                <a:srgbClr val="00B0F0"/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17) What do you now think of this artist?</a:t>
            </a:r>
            <a:endParaRPr lang="en-GB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n-GB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GB" sz="2800" b="1" dirty="0" smtClean="0">
                <a:solidFill>
                  <a:srgbClr val="FF7C80"/>
                </a:solidFill>
              </a:rPr>
              <a:t>18) Who will you draw and paint </a:t>
            </a:r>
            <a:r>
              <a:rPr lang="en-GB" sz="2800" b="1" dirty="0" smtClean="0">
                <a:solidFill>
                  <a:srgbClr val="FF7C80"/>
                </a:solidFill>
              </a:rPr>
              <a:t>in your Julian </a:t>
            </a:r>
            <a:r>
              <a:rPr lang="en-GB" sz="2800" b="1" dirty="0" err="1" smtClean="0">
                <a:solidFill>
                  <a:srgbClr val="FF7C80"/>
                </a:solidFill>
              </a:rPr>
              <a:t>Opie</a:t>
            </a:r>
            <a:r>
              <a:rPr lang="en-GB" sz="2800" b="1" dirty="0" smtClean="0">
                <a:solidFill>
                  <a:srgbClr val="FF7C80"/>
                </a:solidFill>
              </a:rPr>
              <a:t> style painted final </a:t>
            </a:r>
            <a:r>
              <a:rPr lang="en-GB" sz="2800" b="1" dirty="0" err="1" smtClean="0">
                <a:solidFill>
                  <a:srgbClr val="FF7C80"/>
                </a:solidFill>
              </a:rPr>
              <a:t>pice</a:t>
            </a:r>
            <a:r>
              <a:rPr lang="en-GB" sz="2800" b="1" dirty="0" smtClean="0">
                <a:solidFill>
                  <a:srgbClr val="FF7C80"/>
                </a:solidFill>
              </a:rPr>
              <a:t>?</a:t>
            </a:r>
            <a:endParaRPr lang="en-GB" sz="2800" b="1" dirty="0" smtClean="0">
              <a:solidFill>
                <a:srgbClr val="FF7C8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n-GB" sz="2400" b="1" dirty="0" smtClean="0"/>
          </a:p>
          <a:p>
            <a:pPr algn="ctr" eaLnBrk="1" hangingPunct="1">
              <a:buFont typeface="Arial" charset="0"/>
              <a:buNone/>
            </a:pPr>
            <a:endParaRPr lang="en-GB" sz="2400" b="1" dirty="0" smtClean="0"/>
          </a:p>
          <a:p>
            <a:pPr algn="ctr" eaLnBrk="1" hangingPunct="1">
              <a:buFontTx/>
              <a:buNone/>
            </a:pPr>
            <a:endParaRPr lang="en-GB" sz="2400" b="1" dirty="0" smtClean="0"/>
          </a:p>
        </p:txBody>
      </p:sp>
      <p:pic>
        <p:nvPicPr>
          <p:cNvPr id="5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r="50129" b="50894"/>
          <a:stretch>
            <a:fillRect/>
          </a:stretch>
        </p:blipFill>
        <p:spPr>
          <a:xfrm>
            <a:off x="0" y="0"/>
            <a:ext cx="971600" cy="908720"/>
          </a:xfrm>
          <a:prstGeom prst="rect">
            <a:avLst/>
          </a:prstGeom>
          <a:noFill/>
        </p:spPr>
      </p:pic>
      <p:pic>
        <p:nvPicPr>
          <p:cNvPr id="6" name="Picture 5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098" b="50662"/>
          <a:stretch>
            <a:fillRect/>
          </a:stretch>
        </p:blipFill>
        <p:spPr>
          <a:xfrm>
            <a:off x="8207896" y="0"/>
            <a:ext cx="936104" cy="908720"/>
          </a:xfrm>
          <a:prstGeom prst="rect">
            <a:avLst/>
          </a:prstGeom>
          <a:noFill/>
        </p:spPr>
      </p:pic>
      <p:pic>
        <p:nvPicPr>
          <p:cNvPr id="7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l="50551" t="50956"/>
          <a:stretch>
            <a:fillRect/>
          </a:stretch>
        </p:blipFill>
        <p:spPr>
          <a:xfrm>
            <a:off x="8207896" y="5951856"/>
            <a:ext cx="936104" cy="906144"/>
          </a:xfrm>
          <a:prstGeom prst="rect">
            <a:avLst/>
          </a:prstGeom>
          <a:noFill/>
        </p:spPr>
      </p:pic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t="49570" r="51620"/>
          <a:stretch>
            <a:fillRect/>
          </a:stretch>
        </p:blipFill>
        <p:spPr>
          <a:xfrm>
            <a:off x="0" y="5949280"/>
            <a:ext cx="893214" cy="9087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Learning Outcomes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9144000" cy="540067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rgbClr val="FF3300"/>
                </a:solidFill>
                <a:latin typeface="Comic Sans MS" pitchFamily="66" charset="0"/>
              </a:rPr>
              <a:t>Level 3C-3B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GB" sz="2800" dirty="0" smtClean="0">
                <a:latin typeface="Comic Sans MS" pitchFamily="66" charset="0"/>
              </a:rPr>
              <a:t> All: Will be able to give </a:t>
            </a:r>
            <a:r>
              <a:rPr lang="en-GB" sz="2800" dirty="0" smtClean="0">
                <a:solidFill>
                  <a:srgbClr val="FF3300"/>
                </a:solidFill>
                <a:latin typeface="Comic Sans MS" pitchFamily="66" charset="0"/>
              </a:rPr>
              <a:t>facts </a:t>
            </a:r>
            <a:r>
              <a:rPr lang="en-GB" sz="2800" dirty="0" smtClean="0">
                <a:latin typeface="Comic Sans MS" pitchFamily="66" charset="0"/>
              </a:rPr>
              <a:t>about the artist and </a:t>
            </a:r>
            <a:r>
              <a:rPr lang="en-GB" sz="2800" dirty="0" smtClean="0">
                <a:solidFill>
                  <a:srgbClr val="FF3300"/>
                </a:solidFill>
                <a:latin typeface="Comic Sans MS" pitchFamily="66" charset="0"/>
              </a:rPr>
              <a:t>basically describe</a:t>
            </a:r>
            <a:r>
              <a:rPr lang="en-GB" sz="2800" dirty="0" smtClean="0">
                <a:latin typeface="Comic Sans MS" pitchFamily="66" charset="0"/>
              </a:rPr>
              <a:t> it.  </a:t>
            </a:r>
          </a:p>
          <a:p>
            <a:pPr>
              <a:lnSpc>
                <a:spcPct val="90000"/>
              </a:lnSpc>
            </a:pP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rgbClr val="FF6600"/>
                </a:solidFill>
                <a:latin typeface="Comic Sans MS" pitchFamily="66" charset="0"/>
              </a:rPr>
              <a:t>Level 3A-4C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GB" sz="2800" dirty="0" smtClean="0">
                <a:latin typeface="Comic Sans MS" pitchFamily="66" charset="0"/>
              </a:rPr>
              <a:t>Most: will be able describe the work and </a:t>
            </a:r>
            <a:r>
              <a:rPr lang="en-GB" sz="2800" dirty="0" smtClean="0">
                <a:solidFill>
                  <a:srgbClr val="FF6600"/>
                </a:solidFill>
                <a:latin typeface="Comic Sans MS" pitchFamily="66" charset="0"/>
              </a:rPr>
              <a:t>explain</a:t>
            </a:r>
            <a:r>
              <a:rPr lang="en-GB" sz="2800" dirty="0" smtClean="0">
                <a:latin typeface="Comic Sans MS" pitchFamily="66" charset="0"/>
              </a:rPr>
              <a:t> the processes and techniques the artist has used.</a:t>
            </a:r>
          </a:p>
          <a:p>
            <a:pPr>
              <a:lnSpc>
                <a:spcPct val="90000"/>
              </a:lnSpc>
            </a:pP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rgbClr val="009900"/>
                </a:solidFill>
                <a:latin typeface="Comic Sans MS" pitchFamily="66" charset="0"/>
              </a:rPr>
              <a:t>Level 4B-4A 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GB" sz="2800" dirty="0" smtClean="0">
                <a:latin typeface="Comic Sans MS" pitchFamily="66" charset="0"/>
              </a:rPr>
              <a:t>Some: will be able to</a:t>
            </a:r>
            <a:r>
              <a:rPr lang="en-GB" sz="2800" dirty="0" smtClean="0">
                <a:solidFill>
                  <a:srgbClr val="009900"/>
                </a:solidFill>
                <a:latin typeface="Comic Sans MS" pitchFamily="66" charset="0"/>
              </a:rPr>
              <a:t> explain</a:t>
            </a:r>
            <a:r>
              <a:rPr lang="en-GB" sz="2800" dirty="0" smtClean="0">
                <a:latin typeface="Comic Sans MS" pitchFamily="66" charset="0"/>
              </a:rPr>
              <a:t> how the artwork </a:t>
            </a:r>
            <a:r>
              <a:rPr lang="en-GB" sz="2800" dirty="0" smtClean="0">
                <a:solidFill>
                  <a:srgbClr val="009900"/>
                </a:solidFill>
                <a:latin typeface="Comic Sans MS" pitchFamily="66" charset="0"/>
              </a:rPr>
              <a:t>makes them feel</a:t>
            </a:r>
            <a:r>
              <a:rPr lang="en-GB" sz="2800" dirty="0" smtClean="0">
                <a:latin typeface="Comic Sans MS" pitchFamily="66" charset="0"/>
              </a:rPr>
              <a:t> and explain what they think the artist was trying to explain about the people in the portrait through his work.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ChangeArrowheads="1"/>
          </p:cNvSpPr>
          <p:nvPr/>
        </p:nvSpPr>
        <p:spPr bwMode="auto">
          <a:xfrm>
            <a:off x="0" y="2708920"/>
            <a:ext cx="9144000" cy="208823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0000"/>
                </a:solidFill>
              </a:rPr>
              <a:t>Level: Critical Study- Mark you partners work</a:t>
            </a:r>
            <a:r>
              <a:rPr lang="en-GB" sz="4000" dirty="0" smtClean="0"/>
              <a:t>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571501"/>
            <a:ext cx="9144000" cy="1993404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99FF66"/>
              </a:solidFill>
              <a:latin typeface="Calibri" pitchFamily="34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4941168"/>
            <a:ext cx="9144000" cy="191683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200" b="1" u="sng" dirty="0" smtClean="0">
                <a:solidFill>
                  <a:srgbClr val="009900"/>
                </a:solidFill>
                <a:latin typeface="Tahoma" pitchFamily="34" charset="0"/>
              </a:rPr>
              <a:t>Level </a:t>
            </a:r>
            <a:r>
              <a:rPr lang="en-GB" sz="2200" b="1" u="sng" dirty="0" smtClean="0">
                <a:solidFill>
                  <a:srgbClr val="009900"/>
                </a:solidFill>
                <a:latin typeface="Tahoma" pitchFamily="34" charset="0"/>
              </a:rPr>
              <a:t>4B:</a:t>
            </a:r>
            <a:r>
              <a:rPr lang="en-GB" sz="2200" b="1" dirty="0" smtClean="0">
                <a:solidFill>
                  <a:srgbClr val="009900"/>
                </a:solidFill>
                <a:latin typeface="Tahoma" pitchFamily="34" charset="0"/>
              </a:rPr>
              <a:t> </a:t>
            </a:r>
            <a:r>
              <a:rPr lang="en-GB" sz="2200" b="1" dirty="0" smtClean="0">
                <a:latin typeface="Tahoma" pitchFamily="34" charset="0"/>
              </a:rPr>
              <a:t>Full </a:t>
            </a:r>
            <a:r>
              <a:rPr lang="en-GB" sz="2200" b="1" u="sng" dirty="0" smtClean="0">
                <a:latin typeface="Tahoma" pitchFamily="34" charset="0"/>
              </a:rPr>
              <a:t>detailed sentences</a:t>
            </a:r>
            <a:r>
              <a:rPr lang="en-GB" sz="2200" u="sng" dirty="0" smtClean="0">
                <a:latin typeface="Tahoma" pitchFamily="34" charset="0"/>
              </a:rPr>
              <a:t> </a:t>
            </a:r>
            <a:r>
              <a:rPr lang="en-GB" sz="2200" dirty="0" smtClean="0">
                <a:latin typeface="Tahoma" pitchFamily="34" charset="0"/>
              </a:rPr>
              <a:t>showing </a:t>
            </a:r>
            <a:r>
              <a:rPr lang="en-GB" sz="2200" b="1" u="sng" dirty="0" smtClean="0">
                <a:latin typeface="Tahoma" pitchFamily="34" charset="0"/>
              </a:rPr>
              <a:t>excellent understandin</a:t>
            </a:r>
            <a:r>
              <a:rPr lang="en-GB" sz="2200" b="1" dirty="0" smtClean="0">
                <a:latin typeface="Tahoma" pitchFamily="34" charset="0"/>
              </a:rPr>
              <a:t>g</a:t>
            </a:r>
            <a:r>
              <a:rPr lang="en-GB" sz="2200" dirty="0" smtClean="0">
                <a:latin typeface="Tahoma" pitchFamily="34" charset="0"/>
              </a:rPr>
              <a:t> of </a:t>
            </a:r>
            <a:r>
              <a:rPr lang="en-GB" sz="2200" b="1" dirty="0" smtClean="0">
                <a:latin typeface="Tahoma" pitchFamily="34" charset="0"/>
              </a:rPr>
              <a:t>key Art </a:t>
            </a:r>
            <a:r>
              <a:rPr lang="en-GB" sz="2200" b="1" dirty="0" smtClean="0">
                <a:latin typeface="Tahoma" pitchFamily="34" charset="0"/>
              </a:rPr>
              <a:t>words</a:t>
            </a:r>
            <a:r>
              <a:rPr lang="en-GB" sz="2200" b="1" dirty="0" smtClean="0">
                <a:latin typeface="Tahoma" pitchFamily="34" charset="0"/>
              </a:rPr>
              <a:t> </a:t>
            </a:r>
            <a:r>
              <a:rPr lang="en-GB" sz="2200" dirty="0" smtClean="0">
                <a:latin typeface="Tahoma" pitchFamily="34" charset="0"/>
              </a:rPr>
              <a:t>and</a:t>
            </a:r>
            <a:r>
              <a:rPr lang="en-GB" sz="2200" b="1" dirty="0" smtClean="0">
                <a:latin typeface="Tahoma" pitchFamily="34" charset="0"/>
              </a:rPr>
              <a:t> clear opinions </a:t>
            </a:r>
            <a:r>
              <a:rPr lang="en-GB" sz="2200" dirty="0" smtClean="0">
                <a:latin typeface="Tahoma" pitchFamily="34" charset="0"/>
              </a:rPr>
              <a:t>using a </a:t>
            </a:r>
            <a:r>
              <a:rPr lang="en-GB" sz="2200" b="1" dirty="0" smtClean="0">
                <a:latin typeface="Tahoma" pitchFamily="34" charset="0"/>
              </a:rPr>
              <a:t>range of vocabulary.</a:t>
            </a:r>
            <a:endParaRPr lang="en-GB" sz="2200" b="1" dirty="0" smtClean="0"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200" b="1" u="sng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200" b="1" u="sng" dirty="0" smtClean="0">
                <a:solidFill>
                  <a:srgbClr val="009900"/>
                </a:solidFill>
                <a:latin typeface="Tahoma" pitchFamily="34" charset="0"/>
              </a:rPr>
              <a:t>Level </a:t>
            </a:r>
            <a:r>
              <a:rPr lang="en-GB" sz="2200" b="1" u="sng" dirty="0" smtClean="0">
                <a:solidFill>
                  <a:srgbClr val="009900"/>
                </a:solidFill>
                <a:latin typeface="Tahoma" pitchFamily="34" charset="0"/>
              </a:rPr>
              <a:t>4C:</a:t>
            </a:r>
            <a:r>
              <a:rPr lang="en-GB" sz="2200" b="1" dirty="0" smtClean="0">
                <a:solidFill>
                  <a:srgbClr val="009900"/>
                </a:solidFill>
                <a:latin typeface="Tahoma" pitchFamily="34" charset="0"/>
              </a:rPr>
              <a:t> </a:t>
            </a:r>
            <a:r>
              <a:rPr lang="en-GB" sz="2200" b="1" u="sng" dirty="0" smtClean="0">
                <a:latin typeface="Tahoma" pitchFamily="34" charset="0"/>
              </a:rPr>
              <a:t>Sentences flow</a:t>
            </a:r>
            <a:r>
              <a:rPr lang="en-GB" sz="2200" dirty="0" smtClean="0">
                <a:latin typeface="Tahoma" pitchFamily="34" charset="0"/>
              </a:rPr>
              <a:t> showing </a:t>
            </a:r>
            <a:r>
              <a:rPr lang="en-GB" sz="2200" b="1" u="sng" dirty="0" smtClean="0">
                <a:latin typeface="Tahoma" pitchFamily="34" charset="0"/>
              </a:rPr>
              <a:t>good understanding</a:t>
            </a:r>
            <a:r>
              <a:rPr lang="en-GB" sz="2200" b="1" dirty="0" smtClean="0">
                <a:latin typeface="Tahoma" pitchFamily="34" charset="0"/>
              </a:rPr>
              <a:t> of key Art </a:t>
            </a:r>
            <a:r>
              <a:rPr lang="en-GB" sz="2200" b="1" dirty="0" smtClean="0">
                <a:latin typeface="Tahoma" pitchFamily="34" charset="0"/>
              </a:rPr>
              <a:t>words </a:t>
            </a:r>
            <a:r>
              <a:rPr lang="en-GB" sz="2200" dirty="0" smtClean="0">
                <a:latin typeface="Tahoma" pitchFamily="34" charset="0"/>
              </a:rPr>
              <a:t>and</a:t>
            </a:r>
            <a:r>
              <a:rPr lang="en-GB" sz="2200" b="1" dirty="0" smtClean="0">
                <a:latin typeface="Tahoma" pitchFamily="34" charset="0"/>
              </a:rPr>
              <a:t> </a:t>
            </a:r>
            <a:r>
              <a:rPr lang="en-GB" sz="2200" b="1" dirty="0" smtClean="0">
                <a:latin typeface="Tahoma" pitchFamily="34" charset="0"/>
              </a:rPr>
              <a:t>their opinion </a:t>
            </a:r>
            <a:r>
              <a:rPr lang="en-GB" sz="2200" dirty="0" smtClean="0">
                <a:latin typeface="Tahoma" pitchFamily="34" charset="0"/>
              </a:rPr>
              <a:t>using </a:t>
            </a:r>
            <a:r>
              <a:rPr lang="en-GB" sz="2200" b="1" dirty="0" smtClean="0">
                <a:latin typeface="Tahoma" pitchFamily="34" charset="0"/>
              </a:rPr>
              <a:t>some </a:t>
            </a:r>
            <a:r>
              <a:rPr lang="en-GB" sz="2200" b="1" dirty="0" smtClean="0">
                <a:latin typeface="Tahoma" pitchFamily="34" charset="0"/>
              </a:rPr>
              <a:t>vocabulary.</a:t>
            </a:r>
            <a:endParaRPr lang="en-GB" sz="2200" b="1" dirty="0" smtClean="0"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200" b="1" dirty="0" smtClean="0">
              <a:latin typeface="Tahoma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GB" sz="2200" b="1" u="sng" dirty="0" smtClean="0">
                <a:solidFill>
                  <a:srgbClr val="FF6600"/>
                </a:solidFill>
                <a:latin typeface="Tahoma" pitchFamily="34" charset="0"/>
              </a:rPr>
              <a:t>Level </a:t>
            </a:r>
            <a:r>
              <a:rPr lang="en-GB" sz="2200" b="1" u="sng" dirty="0" smtClean="0">
                <a:solidFill>
                  <a:srgbClr val="FF6600"/>
                </a:solidFill>
                <a:latin typeface="Tahoma" pitchFamily="34" charset="0"/>
              </a:rPr>
              <a:t>3A:</a:t>
            </a:r>
            <a:r>
              <a:rPr lang="en-GB" sz="2200" b="1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GB" sz="2200" b="1" u="sng" dirty="0" smtClean="0">
                <a:latin typeface="Tahoma" pitchFamily="34" charset="0"/>
              </a:rPr>
              <a:t>Sentences may not all flow</a:t>
            </a:r>
            <a:r>
              <a:rPr lang="en-GB" sz="2200" dirty="0" smtClean="0">
                <a:latin typeface="Tahoma" pitchFamily="34" charset="0"/>
              </a:rPr>
              <a:t> but show </a:t>
            </a:r>
            <a:r>
              <a:rPr lang="en-GB" sz="2200" b="1" dirty="0" smtClean="0">
                <a:latin typeface="Tahoma" pitchFamily="34" charset="0"/>
              </a:rPr>
              <a:t>understanding</a:t>
            </a:r>
            <a:r>
              <a:rPr lang="en-GB" sz="2200" dirty="0" smtClean="0">
                <a:latin typeface="Tahoma" pitchFamily="34" charset="0"/>
              </a:rPr>
              <a:t> of </a:t>
            </a:r>
            <a:r>
              <a:rPr lang="en-GB" sz="2200" b="1" dirty="0" smtClean="0">
                <a:latin typeface="Tahoma" pitchFamily="34" charset="0"/>
              </a:rPr>
              <a:t>key Art words.</a:t>
            </a:r>
            <a:endParaRPr lang="en-GB" sz="2200" b="1" u="sng" dirty="0" smtClean="0"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GB" sz="2200" b="1" u="sng" dirty="0" smtClean="0">
              <a:solidFill>
                <a:srgbClr val="FF6600"/>
              </a:solidFill>
              <a:latin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sz="2200" b="1" u="sng" dirty="0" smtClean="0">
                <a:solidFill>
                  <a:srgbClr val="FF6600"/>
                </a:solidFill>
                <a:latin typeface="Tahoma" pitchFamily="34" charset="0"/>
              </a:rPr>
              <a:t>Level </a:t>
            </a:r>
            <a:r>
              <a:rPr lang="en-GB" sz="2200" b="1" u="sng" dirty="0" smtClean="0">
                <a:solidFill>
                  <a:srgbClr val="FF6600"/>
                </a:solidFill>
                <a:latin typeface="Tahoma" pitchFamily="34" charset="0"/>
              </a:rPr>
              <a:t>3B:</a:t>
            </a:r>
            <a:r>
              <a:rPr lang="en-GB" sz="2200" dirty="0" smtClean="0">
                <a:solidFill>
                  <a:srgbClr val="FF6600"/>
                </a:solidFill>
                <a:latin typeface="Tahoma" pitchFamily="34" charset="0"/>
              </a:rPr>
              <a:t> </a:t>
            </a:r>
            <a:r>
              <a:rPr lang="en-GB" sz="2200" b="1" u="sng" dirty="0" smtClean="0">
                <a:latin typeface="Tahoma" pitchFamily="34" charset="0"/>
              </a:rPr>
              <a:t>Sentences do not flow</a:t>
            </a:r>
            <a:r>
              <a:rPr lang="en-GB" sz="2200" dirty="0" smtClean="0">
                <a:latin typeface="Tahoma" pitchFamily="34" charset="0"/>
              </a:rPr>
              <a:t> but show </a:t>
            </a:r>
            <a:r>
              <a:rPr lang="en-GB" sz="2200" b="1" u="sng" dirty="0" smtClean="0">
                <a:latin typeface="Tahoma" pitchFamily="34" charset="0"/>
              </a:rPr>
              <a:t>some understanding</a:t>
            </a:r>
            <a:r>
              <a:rPr lang="en-GB" sz="2200" dirty="0" smtClean="0">
                <a:latin typeface="Tahoma" pitchFamily="34" charset="0"/>
              </a:rPr>
              <a:t> of </a:t>
            </a:r>
            <a:r>
              <a:rPr lang="en-GB" sz="2200" b="1" dirty="0" smtClean="0">
                <a:latin typeface="Tahoma" pitchFamily="34" charset="0"/>
              </a:rPr>
              <a:t>key Art</a:t>
            </a:r>
            <a:r>
              <a:rPr lang="en-GB" sz="2200" dirty="0" smtClean="0">
                <a:latin typeface="Tahoma" pitchFamily="34" charset="0"/>
              </a:rPr>
              <a:t> </a:t>
            </a:r>
            <a:r>
              <a:rPr lang="en-GB" sz="2200" b="1" dirty="0" smtClean="0">
                <a:latin typeface="Tahoma" pitchFamily="34" charset="0"/>
              </a:rPr>
              <a:t>words. </a:t>
            </a:r>
            <a:r>
              <a:rPr lang="en-GB" sz="2200" dirty="0" smtClean="0">
                <a:latin typeface="Tahoma" pitchFamily="34" charset="0"/>
              </a:rPr>
              <a:t>There </a:t>
            </a:r>
            <a:r>
              <a:rPr lang="en-GB" sz="2200" b="1" dirty="0" smtClean="0">
                <a:latin typeface="Tahoma" pitchFamily="34" charset="0"/>
              </a:rPr>
              <a:t>may be a </a:t>
            </a:r>
            <a:r>
              <a:rPr lang="en-GB" sz="2200" b="1" u="sng" dirty="0" smtClean="0">
                <a:latin typeface="Tahoma" pitchFamily="34" charset="0"/>
              </a:rPr>
              <a:t>few spelling mistakes.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200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2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Level </a:t>
            </a:r>
            <a:r>
              <a:rPr lang="en-GB" sz="22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3C/3B:</a:t>
            </a:r>
            <a:r>
              <a:rPr lang="en-GB" sz="2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One worded answers</a:t>
            </a:r>
            <a:r>
              <a:rPr lang="en-GB" sz="2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Tahoma" pitchFamily="34" charset="0"/>
                <a:cs typeface="Tahoma" pitchFamily="34" charset="0"/>
              </a:rPr>
              <a:t>or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disjointed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sentences</a:t>
            </a:r>
            <a:r>
              <a:rPr lang="en-GB" sz="2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Tahoma" pitchFamily="34" charset="0"/>
                <a:cs typeface="Tahoma" pitchFamily="34" charset="0"/>
              </a:rPr>
              <a:t>with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some</a:t>
            </a:r>
            <a:r>
              <a:rPr lang="en-GB" sz="2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spelling mistakes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200" b="1" u="sng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GB" sz="22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Level </a:t>
            </a:r>
            <a:r>
              <a:rPr lang="en-GB" sz="22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3C:</a:t>
            </a:r>
            <a:r>
              <a:rPr lang="en-GB" sz="2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One worded answers</a:t>
            </a:r>
            <a:r>
              <a:rPr lang="en-GB" sz="2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Tahoma" pitchFamily="34" charset="0"/>
                <a:cs typeface="Tahoma" pitchFamily="34" charset="0"/>
              </a:rPr>
              <a:t>or </a:t>
            </a:r>
            <a:r>
              <a:rPr lang="en-GB" sz="2200" b="1" dirty="0" smtClean="0">
                <a:latin typeface="Tahoma" pitchFamily="34" charset="0"/>
                <a:cs typeface="Tahoma" pitchFamily="34" charset="0"/>
              </a:rPr>
              <a:t>very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disjointed sentences</a:t>
            </a:r>
            <a:r>
              <a:rPr lang="en-GB" sz="2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200" dirty="0" smtClean="0">
                <a:latin typeface="Tahoma" pitchFamily="34" charset="0"/>
                <a:cs typeface="Tahoma" pitchFamily="34" charset="0"/>
              </a:rPr>
              <a:t>with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many</a:t>
            </a:r>
            <a:r>
              <a:rPr lang="en-GB" sz="2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200" b="1" u="sng" dirty="0" smtClean="0">
                <a:latin typeface="Tahoma" pitchFamily="34" charset="0"/>
                <a:cs typeface="Tahoma" pitchFamily="34" charset="0"/>
              </a:rPr>
              <a:t>spelling mistakes.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200" b="1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41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GB" sz="4800" b="1" kern="0" dirty="0">
              <a:solidFill>
                <a:srgbClr val="660066"/>
              </a:solidFill>
              <a:latin typeface="Brushed" pitchFamily="2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500187"/>
            <a:ext cx="8839200" cy="535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Read and check my spellings and writing.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Check my spellings against the key Art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word board.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 sure my sentences flow.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 sure I use full detailed sentences.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 sure I use key Art words correctly.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Make sure I use key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Art words.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200" b="1" kern="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200" b="1" kern="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4000" b="1" kern="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kern="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55679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u="sng" dirty="0" smtClean="0">
                <a:solidFill>
                  <a:srgbClr val="7030A0"/>
                </a:solidFill>
              </a:rPr>
              <a:t/>
            </a:r>
            <a:br>
              <a:rPr lang="en-GB" sz="4000" b="1" u="sng" dirty="0" smtClean="0">
                <a:solidFill>
                  <a:srgbClr val="7030A0"/>
                </a:solidFill>
              </a:rPr>
            </a:br>
            <a:r>
              <a:rPr lang="en-GB" sz="4000" b="1" u="sng" dirty="0" smtClean="0">
                <a:solidFill>
                  <a:srgbClr val="7030A0"/>
                </a:solidFill>
              </a:rPr>
              <a:t/>
            </a:r>
            <a:br>
              <a:rPr lang="en-GB" sz="4000" b="1" u="sng" dirty="0" smtClean="0">
                <a:solidFill>
                  <a:srgbClr val="7030A0"/>
                </a:solidFill>
              </a:rPr>
            </a:br>
            <a:r>
              <a:rPr lang="en-GB" sz="4000" b="1" u="sng" dirty="0" smtClean="0">
                <a:solidFill>
                  <a:srgbClr val="7030A0"/>
                </a:solidFill>
              </a:rPr>
              <a:t/>
            </a:r>
            <a:br>
              <a:rPr lang="en-GB" sz="4000" b="1" u="sng" dirty="0" smtClean="0">
                <a:solidFill>
                  <a:srgbClr val="7030A0"/>
                </a:solidFill>
              </a:rPr>
            </a:br>
            <a:r>
              <a:rPr lang="en-GB" sz="4000" b="1" u="sng" dirty="0" smtClean="0">
                <a:solidFill>
                  <a:srgbClr val="7030A0"/>
                </a:solidFill>
              </a:rPr>
              <a:t>Set your partner 2 targets</a:t>
            </a:r>
            <a:br>
              <a:rPr lang="en-GB" sz="4000" b="1" u="sng" dirty="0" smtClean="0">
                <a:solidFill>
                  <a:srgbClr val="7030A0"/>
                </a:solidFill>
              </a:rPr>
            </a:br>
            <a:r>
              <a:rPr lang="en-GB" sz="4000" b="1" u="sng" dirty="0" smtClean="0">
                <a:solidFill>
                  <a:srgbClr val="7030A0"/>
                </a:solidFill>
              </a:rPr>
              <a:t>(Discuss target ideas on your table)</a:t>
            </a:r>
            <a:r>
              <a:rPr lang="en-GB" sz="4000" b="1" dirty="0" smtClean="0">
                <a:solidFill>
                  <a:srgbClr val="7030A0"/>
                </a:solidFill>
              </a:rPr>
              <a:t/>
            </a:r>
            <a:br>
              <a:rPr lang="en-GB" sz="4000" b="1" dirty="0" smtClean="0">
                <a:solidFill>
                  <a:srgbClr val="7030A0"/>
                </a:solidFill>
              </a:rPr>
            </a:br>
            <a:r>
              <a:rPr lang="en-GB" sz="4000" b="1" dirty="0" smtClean="0">
                <a:solidFill>
                  <a:srgbClr val="00B050"/>
                </a:solidFill>
              </a:rPr>
              <a:t>They need to...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 smtClean="0">
              <a:solidFill>
                <a:srgbClr val="FF0000"/>
              </a:solidFill>
            </a:endParaRPr>
          </a:p>
        </p:txBody>
      </p:sp>
      <p:pic>
        <p:nvPicPr>
          <p:cNvPr id="8" name="Picture 9" descr="http://www.noblahblah.org/images/j.opie/blur.jpg"/>
          <p:cNvPicPr>
            <a:picLocks noChangeAspect="1" noChangeArrowheads="1"/>
          </p:cNvPicPr>
          <p:nvPr/>
        </p:nvPicPr>
        <p:blipFill>
          <a:blip r:embed="rId2" cstate="print"/>
          <a:srcRect t="49570" r="51620"/>
          <a:stretch>
            <a:fillRect/>
          </a:stretch>
        </p:blipFill>
        <p:spPr>
          <a:xfrm>
            <a:off x="6876256" y="4550888"/>
            <a:ext cx="2267744" cy="2307112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 rot="4684912" flipV="1">
            <a:off x="4886325" y="4691063"/>
            <a:ext cx="1519237" cy="24717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5143500" y="5429250"/>
            <a:ext cx="1071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dirty="0">
                <a:latin typeface="Calibri" pitchFamily="34" charset="0"/>
              </a:rPr>
              <a:t>!?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33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33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229600" cy="1628800"/>
          </a:xfrm>
        </p:spPr>
        <p:txBody>
          <a:bodyPr/>
          <a:lstStyle/>
          <a:p>
            <a:pPr eaLnBrk="1" hangingPunct="1"/>
            <a:r>
              <a:rPr lang="en-GB" sz="6000" b="1" dirty="0" smtClean="0">
                <a:solidFill>
                  <a:srgbClr val="003300"/>
                </a:solidFill>
                <a:latin typeface="Eras Bold ITC" pitchFamily="34" charset="0"/>
              </a:rPr>
              <a:t>Review: Present the Artist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514350" indent="-514350" algn="ctr" eaLnBrk="1" hangingPunct="1">
              <a:buFont typeface="Arial" charset="0"/>
              <a:buNone/>
            </a:pPr>
            <a:endParaRPr lang="en-GB" sz="1100" dirty="0" smtClean="0"/>
          </a:p>
          <a:p>
            <a:pPr marL="514350" indent="-514350" algn="ctr" eaLnBrk="1" hangingPunct="1">
              <a:buFont typeface="Arial" charset="0"/>
              <a:buNone/>
            </a:pPr>
            <a:endParaRPr lang="en-GB" sz="3600" b="1" dirty="0" smtClean="0">
              <a:solidFill>
                <a:srgbClr val="CC0099"/>
              </a:solidFill>
            </a:endParaRPr>
          </a:p>
        </p:txBody>
      </p:sp>
      <p:sp>
        <p:nvSpPr>
          <p:cNvPr id="27651" name="Rectangle 15"/>
          <p:cNvSpPr>
            <a:spLocks noChangeArrowheads="1"/>
          </p:cNvSpPr>
          <p:nvPr/>
        </p:nvSpPr>
        <p:spPr bwMode="auto">
          <a:xfrm>
            <a:off x="0" y="1700808"/>
            <a:ext cx="9144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300" b="1" u="sng" dirty="0" smtClean="0">
                <a:solidFill>
                  <a:srgbClr val="FF0000"/>
                </a:solidFill>
                <a:latin typeface="Comic Sans MS" pitchFamily="66" charset="0"/>
              </a:rPr>
              <a:t>FOR POSITIVE POINTS:</a:t>
            </a:r>
            <a:r>
              <a:rPr lang="en-GB" sz="33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3300" dirty="0" smtClean="0">
                <a:solidFill>
                  <a:srgbClr val="669900"/>
                </a:solidFill>
                <a:latin typeface="Comic Sans MS" pitchFamily="66" charset="0"/>
              </a:rPr>
              <a:t>Pick </a:t>
            </a:r>
            <a:r>
              <a:rPr lang="en-GB" sz="3300" dirty="0">
                <a:solidFill>
                  <a:srgbClr val="669900"/>
                </a:solidFill>
                <a:latin typeface="Comic Sans MS" pitchFamily="66" charset="0"/>
              </a:rPr>
              <a:t>the best parts of each persons critical study from their content, form, process and mood section</a:t>
            </a:r>
            <a:r>
              <a:rPr lang="en-GB" sz="3300" dirty="0" smtClean="0">
                <a:solidFill>
                  <a:srgbClr val="669900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en-GB" sz="3300" dirty="0">
              <a:solidFill>
                <a:srgbClr val="669900"/>
              </a:solidFill>
              <a:latin typeface="Comic Sans MS" pitchFamily="66" charset="0"/>
            </a:endParaRPr>
          </a:p>
          <a:p>
            <a:pPr algn="ctr"/>
            <a:r>
              <a:rPr lang="en-GB" sz="3300" dirty="0" smtClean="0">
                <a:solidFill>
                  <a:srgbClr val="669900"/>
                </a:solidFill>
                <a:latin typeface="Comic Sans MS" pitchFamily="66" charset="0"/>
              </a:rPr>
              <a:t>Design a presentation, make </a:t>
            </a:r>
            <a:r>
              <a:rPr lang="en-GB" sz="3300" dirty="0">
                <a:solidFill>
                  <a:srgbClr val="669900"/>
                </a:solidFill>
                <a:latin typeface="Comic Sans MS" pitchFamily="66" charset="0"/>
              </a:rPr>
              <a:t>it visually exciting </a:t>
            </a:r>
            <a:r>
              <a:rPr lang="en-GB" sz="3300" dirty="0" smtClean="0">
                <a:solidFill>
                  <a:srgbClr val="669900"/>
                </a:solidFill>
                <a:latin typeface="Comic Sans MS" pitchFamily="66" charset="0"/>
              </a:rPr>
              <a:t>using colour sugar paper and pens.  </a:t>
            </a:r>
            <a:endParaRPr lang="en-GB" sz="3300" dirty="0">
              <a:latin typeface="Comic Sans MS" pitchFamily="66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07504" y="620688"/>
            <a:ext cx="1475656" cy="1224409"/>
          </a:xfrm>
          <a:prstGeom prst="star5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301208"/>
            <a:ext cx="9144000" cy="1556792"/>
          </a:xfrm>
          <a:prstGeom prst="rect">
            <a:avLst/>
          </a:prstGeom>
          <a:solidFill>
            <a:srgbClr val="00CC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95288" y="5373688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3300"/>
                </a:solidFill>
              </a:rPr>
              <a:t>Key skills to demonstrate in to days lesson for whole table positive points: </a:t>
            </a:r>
            <a:r>
              <a:rPr lang="en-GB" sz="2400" b="1">
                <a:solidFill>
                  <a:srgbClr val="FF0000"/>
                </a:solidFill>
              </a:rPr>
              <a:t>Listening, communicating, patience, teamwork, creativity, effective participators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7524328" y="620688"/>
            <a:ext cx="1475656" cy="1224409"/>
          </a:xfrm>
          <a:prstGeom prst="star5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8518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C66FF"/>
                </a:solidFill>
              </a:rPr>
              <a:t>Connector: </a:t>
            </a:r>
            <a:r>
              <a:rPr lang="en-GB" dirty="0" smtClean="0">
                <a:solidFill>
                  <a:srgbClr val="CC66FF"/>
                </a:solidFill>
              </a:rPr>
              <a:t>In the following slides pick out which is the </a:t>
            </a:r>
            <a:r>
              <a:rPr lang="en-GB" dirty="0" smtClean="0">
                <a:solidFill>
                  <a:srgbClr val="00B050"/>
                </a:solidFill>
              </a:rPr>
              <a:t>GOOD </a:t>
            </a:r>
            <a:r>
              <a:rPr lang="en-GB" dirty="0" smtClean="0">
                <a:solidFill>
                  <a:srgbClr val="CC66FF"/>
                </a:solidFill>
              </a:rPr>
              <a:t>and which is the </a:t>
            </a:r>
            <a:r>
              <a:rPr lang="en-GB" dirty="0" smtClean="0">
                <a:solidFill>
                  <a:srgbClr val="FF0000"/>
                </a:solidFill>
              </a:rPr>
              <a:t>BAD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CC66FF"/>
                </a:solidFill>
              </a:rPr>
              <a:t>sentence.</a:t>
            </a:r>
            <a:br>
              <a:rPr lang="en-GB" dirty="0" smtClean="0">
                <a:solidFill>
                  <a:srgbClr val="CC66FF"/>
                </a:solidFill>
              </a:rPr>
            </a:b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rgbClr val="CC66FF"/>
                </a:solidFill>
              </a:rPr>
              <a:t>Explain what makes the sentence </a:t>
            </a:r>
            <a:r>
              <a:rPr lang="en-GB" dirty="0" smtClean="0">
                <a:solidFill>
                  <a:srgbClr val="00B050"/>
                </a:solidFill>
              </a:rPr>
              <a:t>strong </a:t>
            </a:r>
            <a:r>
              <a:rPr lang="en-GB" dirty="0" smtClean="0">
                <a:solidFill>
                  <a:srgbClr val="CC66FF"/>
                </a:solidFill>
              </a:rPr>
              <a:t>and what makes them </a:t>
            </a:r>
            <a:r>
              <a:rPr lang="en-GB" dirty="0" smtClean="0">
                <a:solidFill>
                  <a:srgbClr val="FF0000"/>
                </a:solidFill>
              </a:rPr>
              <a:t>weak.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4400" b="1" dirty="0" smtClean="0"/>
              <a:t>The artwork is a portrait of Queen Elizabeth II who is queen on England.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err="1" smtClean="0"/>
              <a:t>Qeen</a:t>
            </a:r>
            <a:r>
              <a:rPr lang="en-GB" sz="4400" b="1" dirty="0" smtClean="0"/>
              <a:t> 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/>
              <a:t>It is the queen.</a:t>
            </a: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0649"/>
            <a:ext cx="91440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GB" sz="4000" b="1" i="0" u="none" strike="noStrike" kern="1200" cap="none" spc="0" normalizeH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stronger sentence and why?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http://news.bbc.co.uk/olmedia/1720000/images/_1723071_queen_freud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2905403"/>
            <a:ext cx="2592288" cy="395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4400" b="1" dirty="0" smtClean="0">
                <a:solidFill>
                  <a:srgbClr val="00B050"/>
                </a:solidFill>
              </a:rPr>
              <a:t>The artwork is a portrait of Queen Elizabeth II who is queen on England.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err="1" smtClean="0">
                <a:solidFill>
                  <a:srgbClr val="FF0000"/>
                </a:solidFill>
              </a:rPr>
              <a:t>qeen</a:t>
            </a:r>
            <a:r>
              <a:rPr lang="en-GB" sz="4400" b="1" dirty="0" smtClean="0"/>
              <a:t> 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>
                <a:solidFill>
                  <a:srgbClr val="FF9900"/>
                </a:solidFill>
              </a:rPr>
              <a:t>It is the queen.</a:t>
            </a: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0649"/>
            <a:ext cx="91440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GB" sz="4000" b="1" i="0" u="none" strike="noStrike" kern="1200" cap="none" spc="0" normalizeH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stronger sentence and why?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http://news.bbc.co.uk/olmedia/1720000/images/_1723071_queen_freud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2905403"/>
            <a:ext cx="2592288" cy="395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229600" cy="59492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err="1" smtClean="0"/>
              <a:t>colors</a:t>
            </a:r>
            <a:r>
              <a:rPr lang="en-GB" sz="4400" b="1" dirty="0" smtClean="0"/>
              <a:t> are dull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/>
              <a:t>Grey colour and some blue make her look old. 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/>
              <a:t>The colour grey is used in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the background and blue in her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clothes. Blue and grey look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similar making the picture look soft and calm which I think maybe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what the artist wants you to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think of the queen.</a:t>
            </a:r>
          </a:p>
          <a:p>
            <a:pPr>
              <a:lnSpc>
                <a:spcPct val="80000"/>
              </a:lnSpc>
              <a:buNone/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b="1" dirty="0" smtClean="0"/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0649"/>
            <a:ext cx="91440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GB" sz="4000" b="1" i="0" u="none" strike="noStrike" kern="1200" cap="none" spc="0" normalizeH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stronger sentence and why?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http://news.bbc.co.uk/olmedia/1720000/images/_1723071_queen_freud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2905403"/>
            <a:ext cx="2592288" cy="395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229600" cy="59492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err="1" smtClean="0">
                <a:solidFill>
                  <a:srgbClr val="FF0000"/>
                </a:solidFill>
              </a:rPr>
              <a:t>colors</a:t>
            </a:r>
            <a:r>
              <a:rPr lang="en-GB" sz="4400" b="1" dirty="0" smtClean="0">
                <a:solidFill>
                  <a:srgbClr val="FF0000"/>
                </a:solidFill>
              </a:rPr>
              <a:t> are dull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>
                <a:solidFill>
                  <a:srgbClr val="FF9900"/>
                </a:solidFill>
              </a:rPr>
              <a:t>Grey colour and some blue make her look old. 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>
                <a:solidFill>
                  <a:srgbClr val="00B050"/>
                </a:solidFill>
              </a:rPr>
              <a:t>The colour grey is used in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00B050"/>
                </a:solidFill>
              </a:rPr>
              <a:t>   the background and blue in her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00B050"/>
                </a:solidFill>
              </a:rPr>
              <a:t>   clothes. Blue and grey look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00B050"/>
                </a:solidFill>
              </a:rPr>
              <a:t>   similar making the picture look soft and calm which I think maybe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00B050"/>
                </a:solidFill>
              </a:rPr>
              <a:t>   what the artist wants you to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00B050"/>
                </a:solidFill>
              </a:rPr>
              <a:t>   think of the queen.</a:t>
            </a:r>
          </a:p>
          <a:p>
            <a:pPr>
              <a:lnSpc>
                <a:spcPct val="80000"/>
              </a:lnSpc>
              <a:buNone/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endParaRPr lang="en-GB" b="1" dirty="0" smtClean="0"/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0649"/>
            <a:ext cx="91440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GB" sz="4000" b="1" i="0" u="none" strike="noStrike" kern="1200" cap="none" spc="0" normalizeH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stronger sentence and why?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http://news.bbc.co.uk/olmedia/1720000/images/_1723071_queen_freud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2905403"/>
            <a:ext cx="2592288" cy="395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4896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sz="4400" b="1" dirty="0" smtClean="0"/>
              <a:t>grey make me feel bored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/>
              <a:t>The colour grey makes me feel gloomy. I think the grey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represents age and how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long the queen has been on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the throne in  England.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/>
              <a:t>I feel down when I look at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/>
              <a:t>   the colour grey.</a:t>
            </a:r>
          </a:p>
          <a:p>
            <a:pPr>
              <a:lnSpc>
                <a:spcPct val="80000"/>
              </a:lnSpc>
            </a:pPr>
            <a:endParaRPr lang="en-GB" b="1" dirty="0" smtClean="0"/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0648"/>
            <a:ext cx="9144000" cy="100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GB" sz="4000" b="1" i="0" u="none" strike="noStrike" kern="1200" cap="none" spc="0" normalizeH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stronger sentence and why?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http://news.bbc.co.uk/olmedia/1720000/images/_1723071_queen_freud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2905403"/>
            <a:ext cx="2592288" cy="395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4896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sz="4400" b="1" dirty="0" smtClean="0">
                <a:solidFill>
                  <a:srgbClr val="FF0000"/>
                </a:solidFill>
              </a:rPr>
              <a:t>grey make me feel bored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>
                <a:solidFill>
                  <a:srgbClr val="00B050"/>
                </a:solidFill>
              </a:rPr>
              <a:t>The colour grey makes me feel gloomy. I think the grey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00B050"/>
                </a:solidFill>
              </a:rPr>
              <a:t>   represents age and how 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00B050"/>
                </a:solidFill>
              </a:rPr>
              <a:t>   long the queen has been on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00B050"/>
                </a:solidFill>
              </a:rPr>
              <a:t>   the throne in  England.</a:t>
            </a:r>
          </a:p>
          <a:p>
            <a:pPr>
              <a:lnSpc>
                <a:spcPct val="80000"/>
              </a:lnSpc>
            </a:pPr>
            <a:endParaRPr lang="en-GB" sz="4400" b="1" dirty="0" smtClean="0"/>
          </a:p>
          <a:p>
            <a:pPr>
              <a:lnSpc>
                <a:spcPct val="80000"/>
              </a:lnSpc>
            </a:pPr>
            <a:r>
              <a:rPr lang="en-GB" sz="4400" b="1" dirty="0" smtClean="0">
                <a:solidFill>
                  <a:srgbClr val="FF9900"/>
                </a:solidFill>
              </a:rPr>
              <a:t>I feel down when I look at</a:t>
            </a:r>
          </a:p>
          <a:p>
            <a:pPr>
              <a:lnSpc>
                <a:spcPct val="80000"/>
              </a:lnSpc>
              <a:buNone/>
            </a:pPr>
            <a:r>
              <a:rPr lang="en-GB" sz="4400" b="1" dirty="0" smtClean="0">
                <a:solidFill>
                  <a:srgbClr val="FF9900"/>
                </a:solidFill>
              </a:rPr>
              <a:t>   the colour grey.</a:t>
            </a:r>
          </a:p>
          <a:p>
            <a:pPr>
              <a:lnSpc>
                <a:spcPct val="80000"/>
              </a:lnSpc>
            </a:pPr>
            <a:endParaRPr lang="en-GB" b="1" dirty="0" smtClean="0"/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  <a:p>
            <a:pPr>
              <a:lnSpc>
                <a:spcPct val="80000"/>
              </a:lnSpc>
            </a:pPr>
            <a:endParaRPr lang="en-GB" b="1" dirty="0" smtClean="0">
              <a:solidFill>
                <a:srgbClr val="99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0648"/>
            <a:ext cx="9144000" cy="1008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GB" sz="4000" b="1" i="0" u="none" strike="noStrike" kern="1200" cap="none" spc="0" normalizeH="0" noProof="0" dirty="0" smtClean="0">
                <a:ln>
                  <a:noFill/>
                </a:ln>
                <a:solidFill>
                  <a:srgbClr val="CC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stronger sentence and why?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rgbClr val="CC66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http://news.bbc.co.uk/olmedia/1720000/images/_1723071_queen_freud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2905403"/>
            <a:ext cx="2592288" cy="395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1253</Words>
  <Application>Microsoft Office PowerPoint</Application>
  <PresentationFormat>On-screen Show (4:3)</PresentationFormat>
  <Paragraphs>221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Critical  Study on Artist  Lesson 3</vt:lpstr>
      <vt:lpstr>Learning Outcomes</vt:lpstr>
      <vt:lpstr>Connector: In the following slides pick out which is the GOOD and which is the BAD sentence.  Explain what makes the sentence strong and what makes them weak.</vt:lpstr>
      <vt:lpstr>Slide 4</vt:lpstr>
      <vt:lpstr>Slide 5</vt:lpstr>
      <vt:lpstr>Slide 6</vt:lpstr>
      <vt:lpstr>Slide 7</vt:lpstr>
      <vt:lpstr>Slide 8</vt:lpstr>
      <vt:lpstr>Slide 9</vt:lpstr>
      <vt:lpstr>Discuss: What makes GOOD Sentence Starters?</vt:lpstr>
      <vt:lpstr>Sentence Forming</vt:lpstr>
      <vt:lpstr>BIG Picture</vt:lpstr>
      <vt:lpstr>Slide 13</vt:lpstr>
      <vt:lpstr>Slide 14</vt:lpstr>
      <vt:lpstr>Slide 15</vt:lpstr>
      <vt:lpstr>1) Content Introduction to art work</vt:lpstr>
      <vt:lpstr>2) Form Description of art work</vt:lpstr>
      <vt:lpstr>Slide 18</vt:lpstr>
      <vt:lpstr>Slide 19</vt:lpstr>
      <vt:lpstr>Level: Critical Study- Mark you partners work </vt:lpstr>
      <vt:lpstr>   Set your partner 2 targets (Discuss target ideas on your table) They need to...   </vt:lpstr>
      <vt:lpstr>Review: Present the Artist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 Study</dc:title>
  <dc:creator>Alice</dc:creator>
  <cp:lastModifiedBy>Alice</cp:lastModifiedBy>
  <cp:revision>118</cp:revision>
  <dcterms:created xsi:type="dcterms:W3CDTF">2010-02-04T22:06:53Z</dcterms:created>
  <dcterms:modified xsi:type="dcterms:W3CDTF">2012-01-20T13:47:34Z</dcterms:modified>
</cp:coreProperties>
</file>