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A1DFC-C248-4CE5-A1B7-E3BB13B18C46}" type="datetimeFigureOut">
              <a:rPr lang="en-GB" smtClean="0"/>
              <a:pPr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AEA0E-07D9-439B-95D6-E98CFC2D2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5940425" cy="5256212"/>
          </a:xfrm>
        </p:spPr>
        <p:txBody>
          <a:bodyPr/>
          <a:lstStyle/>
          <a:p>
            <a:pPr eaLnBrk="1" hangingPunct="1"/>
            <a:r>
              <a:rPr lang="en-GB" sz="9600" b="1" smtClean="0">
                <a:solidFill>
                  <a:srgbClr val="FF6600"/>
                </a:solidFill>
                <a:latin typeface="Brush Script MT" pitchFamily="66" charset="0"/>
              </a:rPr>
              <a:t>Bronze </a:t>
            </a:r>
            <a:br>
              <a:rPr lang="en-GB" sz="9600" b="1" smtClean="0">
                <a:solidFill>
                  <a:srgbClr val="FF6600"/>
                </a:solidFill>
                <a:latin typeface="Brush Script MT" pitchFamily="66" charset="0"/>
              </a:rPr>
            </a:br>
            <a:r>
              <a:rPr lang="en-GB" sz="9600" b="1" smtClean="0">
                <a:solidFill>
                  <a:srgbClr val="FF6600"/>
                </a:solidFill>
                <a:latin typeface="Brush Script MT" pitchFamily="66" charset="0"/>
              </a:rPr>
              <a:t>Level 1</a:t>
            </a:r>
            <a:r>
              <a:rPr lang="en-GB" sz="9600" b="1" smtClean="0">
                <a:latin typeface="Brush Script MT" pitchFamily="66" charset="0"/>
              </a:rPr>
              <a:t> </a:t>
            </a:r>
            <a:br>
              <a:rPr lang="en-GB" sz="9600" b="1" smtClean="0">
                <a:latin typeface="Brush Script MT" pitchFamily="66" charset="0"/>
              </a:rPr>
            </a:br>
            <a:r>
              <a:rPr lang="en-GB" sz="9600" b="1" smtClean="0">
                <a:latin typeface="Brush Script MT" pitchFamily="66" charset="0"/>
              </a:rPr>
              <a:t>Arts Award</a:t>
            </a:r>
          </a:p>
        </p:txBody>
      </p:sp>
      <p:pic>
        <p:nvPicPr>
          <p:cNvPr id="2051" name="Picture 5" descr="Bronze-med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0"/>
            <a:ext cx="28575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 discussion what is the Arts Award</a:t>
            </a:r>
          </a:p>
          <a:p>
            <a:r>
              <a:rPr lang="en-GB" dirty="0" smtClean="0"/>
              <a:t>Teamwork activity in planning a drawing demonstration.</a:t>
            </a:r>
          </a:p>
          <a:p>
            <a:r>
              <a:rPr lang="en-GB" dirty="0" smtClean="0"/>
              <a:t>Review progress made so far in the Arts Award.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There are 4 Sections to the Arts Award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A) ‘Take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art in an Arts Activity’ like an art competition.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B) ‘Arts Event’ like going to a museum or gallery like to review the work and exhibit and share our opinions.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C) ‘My Arts Hero/Heroine’ researching an artist and the person who inspires you, create a portrait of the person who inspires you.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D) ‘Arts Apprenticeships’ where you work with an Art specialist like your teacher to demonstrate your knowledge in e.g. a drawing demonstration.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 flipH="1">
            <a:off x="4211960" y="3717032"/>
            <a:ext cx="4932040" cy="2808312"/>
          </a:xfrm>
          <a:prstGeom prst="wedgeEllipse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932040" y="4149080"/>
            <a:ext cx="3672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Which one in the criteria do you think we have already achieved and why?</a:t>
            </a:r>
            <a:endParaRPr lang="en-GB" sz="3200" b="1" dirty="0"/>
          </a:p>
        </p:txBody>
      </p:sp>
      <p:sp>
        <p:nvSpPr>
          <p:cNvPr id="7" name="Oval Callout 6"/>
          <p:cNvSpPr/>
          <p:nvPr/>
        </p:nvSpPr>
        <p:spPr>
          <a:xfrm flipH="1">
            <a:off x="4211960" y="3717032"/>
            <a:ext cx="4932040" cy="2808312"/>
          </a:xfrm>
          <a:prstGeom prst="wedgeEllipse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932040" y="4149080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Which </a:t>
            </a:r>
            <a:r>
              <a:rPr lang="en-GB" sz="3200" b="1" dirty="0" smtClean="0"/>
              <a:t>criteria are we working on now in class?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7" grpId="0" animBg="1"/>
      <p:bldP spid="7" grpId="1" animBg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All will plan for their drawing demonstration to work towards their </a:t>
            </a:r>
            <a:r>
              <a:rPr lang="en-GB" dirty="0" smtClean="0">
                <a:solidFill>
                  <a:srgbClr val="7030A0"/>
                </a:solidFill>
              </a:rPr>
              <a:t>Arts Apprenticeships </a:t>
            </a:r>
            <a:r>
              <a:rPr lang="en-GB" dirty="0" smtClean="0">
                <a:solidFill>
                  <a:srgbClr val="FF0000"/>
                </a:solidFill>
              </a:rPr>
              <a:t>to meet </a:t>
            </a:r>
            <a:r>
              <a:rPr lang="en-GB" dirty="0" smtClean="0">
                <a:solidFill>
                  <a:srgbClr val="7030A0"/>
                </a:solidFill>
              </a:rPr>
              <a:t>criteria D.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Most will have answered all the questions from the worksheet and have a good idea about their demonstration.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Some will have very clearly defined roles and will plan and make resources for the demonstration.</a:t>
            </a:r>
            <a:endParaRPr lang="en-GB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.telegraph.co.uk/multimedia/archive/01418/sugar_1418175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7330" y="4581128"/>
            <a:ext cx="3636669" cy="22768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Demonstration: Arts Apprentices’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Table 1 + </a:t>
            </a:r>
            <a:r>
              <a:rPr lang="en-GB" dirty="0" err="1" smtClean="0">
                <a:solidFill>
                  <a:srgbClr val="FF0000"/>
                </a:solidFill>
              </a:rPr>
              <a:t>Fariya</a:t>
            </a:r>
            <a:r>
              <a:rPr lang="en-GB" dirty="0" smtClean="0">
                <a:solidFill>
                  <a:srgbClr val="FF0000"/>
                </a:solidFill>
              </a:rPr>
              <a:t> will demonstrate drawing the nose.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Table 2+ </a:t>
            </a:r>
            <a:r>
              <a:rPr lang="en-GB" dirty="0" err="1" smtClean="0">
                <a:solidFill>
                  <a:srgbClr val="7030A0"/>
                </a:solidFill>
              </a:rPr>
              <a:t>Arham</a:t>
            </a:r>
            <a:r>
              <a:rPr lang="en-GB" dirty="0" smtClean="0">
                <a:solidFill>
                  <a:srgbClr val="7030A0"/>
                </a:solidFill>
              </a:rPr>
              <a:t> will demonstrate drawing the eyes.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Table 3+ </a:t>
            </a:r>
            <a:r>
              <a:rPr lang="en-GB" dirty="0" err="1" smtClean="0">
                <a:solidFill>
                  <a:srgbClr val="00B0F0"/>
                </a:solidFill>
              </a:rPr>
              <a:t>Sukhdeep</a:t>
            </a:r>
            <a:r>
              <a:rPr lang="en-GB" dirty="0" smtClean="0">
                <a:solidFill>
                  <a:srgbClr val="00B0F0"/>
                </a:solidFill>
              </a:rPr>
              <a:t> will demonstrate drawing the lips.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Table 4+ </a:t>
            </a:r>
            <a:r>
              <a:rPr lang="en-GB" dirty="0" err="1" smtClean="0">
                <a:solidFill>
                  <a:srgbClr val="00B050"/>
                </a:solidFill>
              </a:rPr>
              <a:t>Meerab</a:t>
            </a:r>
            <a:r>
              <a:rPr lang="en-GB" dirty="0" smtClean="0">
                <a:solidFill>
                  <a:srgbClr val="00B050"/>
                </a:solidFill>
              </a:rPr>
              <a:t> will demonstrate drawing the ears.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 flipH="1">
            <a:off x="0" y="4581128"/>
            <a:ext cx="6084168" cy="1872208"/>
          </a:xfrm>
          <a:prstGeom prst="wedgeEllipseCallout">
            <a:avLst>
              <a:gd name="adj1" fmla="val -61978"/>
              <a:gd name="adj2" fmla="val 485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55576" y="4797152"/>
            <a:ext cx="46805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Your job is to show your class how to draw parts of the human face accurately –good luck teams!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Planning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Discuss in your groups, make sure everyone is included.</a:t>
            </a:r>
          </a:p>
          <a:p>
            <a:pPr marL="514350" indent="-514350">
              <a:buAutoNum type="arabicParenR"/>
            </a:pPr>
            <a:r>
              <a:rPr lang="en-GB" dirty="0" smtClean="0"/>
              <a:t>Answer questions A and B.</a:t>
            </a:r>
          </a:p>
          <a:p>
            <a:pPr marL="514350" indent="-514350">
              <a:buAutoNum type="arabicParenR"/>
            </a:pPr>
            <a:r>
              <a:rPr lang="en-GB" dirty="0" smtClean="0"/>
              <a:t>Complete </a:t>
            </a:r>
            <a:r>
              <a:rPr lang="en-GB" smtClean="0"/>
              <a:t>planning box A and B.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Draw an exemplar drawing of your given facial feature e.g. nose.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en-GB" dirty="0" smtClean="0"/>
              <a:t>Independently answer questions D-F!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321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Bronze  Level 1  Arts Award</vt:lpstr>
      <vt:lpstr>BIG Picture</vt:lpstr>
      <vt:lpstr>There are 4 Sections to the Arts Award</vt:lpstr>
      <vt:lpstr>Learning Outcomes</vt:lpstr>
      <vt:lpstr>Demonstration: Arts Apprentices’</vt:lpstr>
      <vt:lpstr>Planning </vt:lpstr>
      <vt:lpstr>Review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Arts Award!</dc:title>
  <dc:creator>Alice</dc:creator>
  <cp:lastModifiedBy>AJanssens</cp:lastModifiedBy>
  <cp:revision>12</cp:revision>
  <dcterms:created xsi:type="dcterms:W3CDTF">2011-11-21T14:41:17Z</dcterms:created>
  <dcterms:modified xsi:type="dcterms:W3CDTF">2011-12-12T12:12:10Z</dcterms:modified>
</cp:coreProperties>
</file>